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9" r:id="rId3"/>
    <p:sldId id="329" r:id="rId4"/>
    <p:sldId id="330" r:id="rId5"/>
    <p:sldId id="287" r:id="rId6"/>
    <p:sldId id="331" r:id="rId7"/>
    <p:sldId id="312" r:id="rId8"/>
    <p:sldId id="332" r:id="rId9"/>
    <p:sldId id="322" r:id="rId10"/>
    <p:sldId id="318" r:id="rId11"/>
    <p:sldId id="289" r:id="rId12"/>
    <p:sldId id="315" r:id="rId13"/>
    <p:sldId id="325" r:id="rId14"/>
    <p:sldId id="328" r:id="rId15"/>
    <p:sldId id="327" r:id="rId16"/>
    <p:sldId id="25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6C5"/>
    <a:srgbClr val="00408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64740" autoAdjust="0"/>
  </p:normalViewPr>
  <p:slideViewPr>
    <p:cSldViewPr snapToGrid="0" snapToObjects="1">
      <p:cViewPr varScale="1">
        <p:scale>
          <a:sx n="57" d="100"/>
          <a:sy n="57" d="100"/>
        </p:scale>
        <p:origin x="21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7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ADB69-DE25-4A0D-B8C0-38A1DEE0B91E}" type="datetimeFigureOut">
              <a:rPr lang="en-US" smtClean="0"/>
              <a:t>8/16/2018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DFD83-4B93-41B9-9483-3FAD094500F8}" type="slidenum">
              <a:rPr lang="en-US" smtClean="0"/>
              <a:t>‹#›</a:t>
            </a:fld>
            <a:endParaRPr lang="en-US"/>
          </a:p>
        </p:txBody>
      </p:sp>
    </p:spTree>
    <p:extLst>
      <p:ext uri="{BB962C8B-B14F-4D97-AF65-F5344CB8AC3E}">
        <p14:creationId xmlns:p14="http://schemas.microsoft.com/office/powerpoint/2010/main" val="245775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DFD83-4B93-41B9-9483-3FAD094500F8}" type="slidenum">
              <a:rPr lang="en-US" smtClean="0"/>
              <a:t>1</a:t>
            </a:fld>
            <a:endParaRPr lang="en-US"/>
          </a:p>
        </p:txBody>
      </p:sp>
    </p:spTree>
    <p:extLst>
      <p:ext uri="{BB962C8B-B14F-4D97-AF65-F5344CB8AC3E}">
        <p14:creationId xmlns:p14="http://schemas.microsoft.com/office/powerpoint/2010/main" val="1628721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NDOT based our program off of the success of the 20+ year old program in Utah, which started when UDOT was preparing for the 2002 Winter Olympics and began installing fiber in key areas to provide traffic management capabilities necessary for the Olympics-related traffic. </a:t>
            </a:r>
          </a:p>
          <a:p>
            <a:endParaRPr lang="en-US" sz="1600" kern="1200" baseline="0" dirty="0">
              <a:solidFill>
                <a:schemeClr val="tx1"/>
              </a:solidFill>
              <a:effectLst/>
              <a:latin typeface="+mn-lt"/>
              <a:ea typeface="+mn-ea"/>
              <a:cs typeface="+mn-cs"/>
            </a:endParaRPr>
          </a:p>
          <a:p>
            <a:r>
              <a:rPr lang="en-US" sz="1600" baseline="0" dirty="0"/>
              <a:t>This graph shows UDOT system expansion over a 15 year period, beginning in 2001.  </a:t>
            </a:r>
          </a:p>
          <a:p>
            <a:endParaRPr lang="en-US" sz="1600" baseline="0" dirty="0"/>
          </a:p>
          <a:p>
            <a:r>
              <a:rPr lang="en-US" sz="1600" baseline="0" dirty="0"/>
              <a:t>The red bars show the miles of UDOT infrastructure, and the pink bars show the miles of traded infrastructure.  </a:t>
            </a:r>
          </a:p>
          <a:p>
            <a:endParaRPr lang="en-US" sz="1600" baseline="0" dirty="0"/>
          </a:p>
          <a:p>
            <a:r>
              <a:rPr lang="en-US" sz="1600" baseline="0" dirty="0"/>
              <a:t>By 2015, there were approximately 2,500 miles of infrastructure installed with nearly $75 million dollars worth of trade.  </a:t>
            </a:r>
          </a:p>
          <a:p>
            <a:endParaRPr lang="en-US" sz="1600" baseline="0" dirty="0"/>
          </a:p>
          <a:p>
            <a:r>
              <a:rPr lang="en-US" sz="1600" baseline="0" dirty="0"/>
              <a:t>The partnership between the providers and the public agencies in Utah has been used to all the players’ benefit.</a:t>
            </a:r>
          </a:p>
        </p:txBody>
      </p:sp>
      <p:sp>
        <p:nvSpPr>
          <p:cNvPr id="4" name="Slide Number Placeholder 3"/>
          <p:cNvSpPr>
            <a:spLocks noGrp="1"/>
          </p:cNvSpPr>
          <p:nvPr>
            <p:ph type="sldNum" sz="quarter" idx="10"/>
          </p:nvPr>
        </p:nvSpPr>
        <p:spPr/>
        <p:txBody>
          <a:bodyPr/>
          <a:lstStyle/>
          <a:p>
            <a:fld id="{E2ADFD83-4B93-41B9-9483-3FAD094500F8}" type="slidenum">
              <a:rPr lang="en-US" smtClean="0"/>
              <a:t>10</a:t>
            </a:fld>
            <a:endParaRPr lang="en-US"/>
          </a:p>
        </p:txBody>
      </p:sp>
    </p:spTree>
    <p:extLst>
      <p:ext uri="{BB962C8B-B14F-4D97-AF65-F5344CB8AC3E}">
        <p14:creationId xmlns:p14="http://schemas.microsoft.com/office/powerpoint/2010/main" val="2774810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graph shows the system expansion between 2011 and 2015</a:t>
            </a:r>
          </a:p>
          <a:p>
            <a:endParaRPr lang="en-US" sz="1600" dirty="0"/>
          </a:p>
          <a:p>
            <a:r>
              <a:rPr lang="en-US" sz="1600" dirty="0"/>
              <a:t>There were 18 trades completed for 812 miles of fiber, conduit and circuit for a value close to $29 million dollars.</a:t>
            </a:r>
          </a:p>
        </p:txBody>
      </p:sp>
      <p:sp>
        <p:nvSpPr>
          <p:cNvPr id="4" name="Slide Number Placeholder 3"/>
          <p:cNvSpPr>
            <a:spLocks noGrp="1"/>
          </p:cNvSpPr>
          <p:nvPr>
            <p:ph type="sldNum" sz="quarter" idx="10"/>
          </p:nvPr>
        </p:nvSpPr>
        <p:spPr/>
        <p:txBody>
          <a:bodyPr/>
          <a:lstStyle/>
          <a:p>
            <a:fld id="{E2ADFD83-4B93-41B9-9483-3FAD094500F8}" type="slidenum">
              <a:rPr lang="en-US" smtClean="0"/>
              <a:t>11</a:t>
            </a:fld>
            <a:endParaRPr lang="en-US"/>
          </a:p>
        </p:txBody>
      </p:sp>
    </p:spTree>
    <p:extLst>
      <p:ext uri="{BB962C8B-B14F-4D97-AF65-F5344CB8AC3E}">
        <p14:creationId xmlns:p14="http://schemas.microsoft.com/office/powerpoint/2010/main" val="4073339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There are equally as exciting opportunities in Nevada.</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An example of benefits in Nevada are as follows:</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NDOT is wrapping up a fiber hut installation project on US 50 that enables state agency access to existing fiber in the corridor.  NDOT is in discussions with a telecom company looking to expand their system in the vicinity of Ely. Initial discussions have identified NDOT infrastructure  (tower, rack space, etc.) that would be of value to the telecom provider and the process to share and trade infrastructure under SB 53 has begun.  This partnership will enable the telecom provider to minimize their expansion costs in this rural area while allowing NDOT to evaluate areas where shared infrastructure or a joint build might provide a benefit to the state.</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I’ll provide more detail on SR 439 and the I 80 to US 50 connection on the next slide.  </a:t>
            </a:r>
          </a:p>
          <a:p>
            <a:r>
              <a:rPr lang="en-US" sz="1400" kern="1200" dirty="0">
                <a:solidFill>
                  <a:schemeClr val="tx1"/>
                </a:solidFill>
                <a:effectLst/>
                <a:latin typeface="+mn-lt"/>
                <a:ea typeface="+mn-ea"/>
                <a:cs typeface="+mn-cs"/>
              </a:rPr>
              <a:t>We are also discussing opportunities for shared infrastructure in other locations where there is mutual benefit.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6C8E0-9C23-45D2-9D15-CDE836A673A8}" type="slidenum">
              <a:rPr lang="en-US" smtClean="0"/>
              <a:t>12</a:t>
            </a:fld>
            <a:endParaRPr lang="en-US"/>
          </a:p>
        </p:txBody>
      </p:sp>
    </p:spTree>
    <p:extLst>
      <p:ext uri="{BB962C8B-B14F-4D97-AF65-F5344CB8AC3E}">
        <p14:creationId xmlns:p14="http://schemas.microsoft.com/office/powerpoint/2010/main" val="2399053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In the meantime, we’re working with various parties on partnering opportunities.  Because we installed spare conduit on the new portion of SR 439 (USA Parkway) we have been working with multiple companies on the use of those conduits.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While you may not be able to see this in great detail, here is a map of SR 439. I’ve pointed out the 19 miles of new construction where NDOT has spare conduit, as well as the original section, closer to I 80, where we would like to expand our infrastructure. It is NDOT’s desire to connect fiber between US 50 and I 80, and we have identified opportunities for joint builds within the older portion of SR 439 to extend NDOT’s conduit infrastructure.</a:t>
            </a:r>
          </a:p>
          <a:p>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We are working with other parties to identify opportunities for infrastructure sharing that will meet their needs an expand the NDOT system, and our efforts are in various stages at this point.</a:t>
            </a:r>
          </a:p>
          <a:p>
            <a:endParaRPr lang="en-US" sz="1400" kern="1200" dirty="0">
              <a:solidFill>
                <a:schemeClr val="tx1"/>
              </a:solidFill>
              <a:effectLst/>
              <a:latin typeface="+mn-lt"/>
              <a:ea typeface="+mn-ea"/>
              <a:cs typeface="+mn-cs"/>
            </a:endParaRPr>
          </a:p>
          <a:p>
            <a:r>
              <a:rPr lang="en-US" sz="1400" kern="1200" dirty="0">
                <a:solidFill>
                  <a:schemeClr val="tx1"/>
                </a:solidFill>
                <a:effectLst/>
                <a:latin typeface="+mn-lt"/>
                <a:ea typeface="+mn-ea"/>
                <a:cs typeface="+mn-cs"/>
              </a:rPr>
              <a:t>  </a:t>
            </a:r>
          </a:p>
          <a:p>
            <a:endParaRPr lang="en-US"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EC6C8E0-9C23-45D2-9D15-CDE836A673A8}" type="slidenum">
              <a:rPr lang="en-US" smtClean="0"/>
              <a:t>13</a:t>
            </a:fld>
            <a:endParaRPr lang="en-US"/>
          </a:p>
        </p:txBody>
      </p:sp>
    </p:spTree>
    <p:extLst>
      <p:ext uri="{BB962C8B-B14F-4D97-AF65-F5344CB8AC3E}">
        <p14:creationId xmlns:p14="http://schemas.microsoft.com/office/powerpoint/2010/main" val="2794859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E2ADFD83-4B93-41B9-9483-3FAD094500F8}" type="slidenum">
              <a:rPr lang="en-US" smtClean="0"/>
              <a:t>14</a:t>
            </a:fld>
            <a:endParaRPr lang="en-US"/>
          </a:p>
        </p:txBody>
      </p:sp>
    </p:spTree>
    <p:extLst>
      <p:ext uri="{BB962C8B-B14F-4D97-AF65-F5344CB8AC3E}">
        <p14:creationId xmlns:p14="http://schemas.microsoft.com/office/powerpoint/2010/main" val="2536566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2ADFD83-4B93-41B9-9483-3FAD094500F8}" type="slidenum">
              <a:rPr lang="en-US" smtClean="0"/>
              <a:t>15</a:t>
            </a:fld>
            <a:endParaRPr lang="en-US"/>
          </a:p>
        </p:txBody>
      </p:sp>
    </p:spTree>
    <p:extLst>
      <p:ext uri="{BB962C8B-B14F-4D97-AF65-F5344CB8AC3E}">
        <p14:creationId xmlns:p14="http://schemas.microsoft.com/office/powerpoint/2010/main" val="3723452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DFD83-4B93-41B9-9483-3FAD094500F8}" type="slidenum">
              <a:rPr lang="en-US" smtClean="0"/>
              <a:t>16</a:t>
            </a:fld>
            <a:endParaRPr lang="en-US"/>
          </a:p>
        </p:txBody>
      </p:sp>
    </p:spTree>
    <p:extLst>
      <p:ext uri="{BB962C8B-B14F-4D97-AF65-F5344CB8AC3E}">
        <p14:creationId xmlns:p14="http://schemas.microsoft.com/office/powerpoint/2010/main" val="1772411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E2ADFD83-4B93-41B9-9483-3FAD094500F8}" type="slidenum">
              <a:rPr lang="en-US" smtClean="0"/>
              <a:t>2</a:t>
            </a:fld>
            <a:endParaRPr lang="en-US"/>
          </a:p>
        </p:txBody>
      </p:sp>
    </p:spTree>
    <p:extLst>
      <p:ext uri="{BB962C8B-B14F-4D97-AF65-F5344CB8AC3E}">
        <p14:creationId xmlns:p14="http://schemas.microsoft.com/office/powerpoint/2010/main" val="318999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During the 2017 Legislative session, the passage of SB 53 provided NDOT greater latitude to enter into public private partnerships of telecommunication transportation facilities when it serves a public purpose.</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 definitions of information system, transportation system, and highway were modified to included fiber optics, wire, and related infrastructure for conveying telecommunications equipment.</a:t>
            </a:r>
            <a:endParaRPr lang="en-US" dirty="0"/>
          </a:p>
        </p:txBody>
      </p:sp>
      <p:sp>
        <p:nvSpPr>
          <p:cNvPr id="4" name="Slide Number Placeholder 3"/>
          <p:cNvSpPr>
            <a:spLocks noGrp="1"/>
          </p:cNvSpPr>
          <p:nvPr>
            <p:ph type="sldNum" sz="quarter" idx="10"/>
          </p:nvPr>
        </p:nvSpPr>
        <p:spPr/>
        <p:txBody>
          <a:bodyPr/>
          <a:lstStyle/>
          <a:p>
            <a:fld id="{3EC6C8E0-9C23-45D2-9D15-CDE836A673A8}" type="slidenum">
              <a:rPr lang="en-US" smtClean="0"/>
              <a:t>3</a:t>
            </a:fld>
            <a:endParaRPr lang="en-US"/>
          </a:p>
        </p:txBody>
      </p:sp>
    </p:spTree>
    <p:extLst>
      <p:ext uri="{BB962C8B-B14F-4D97-AF65-F5344CB8AC3E}">
        <p14:creationId xmlns:p14="http://schemas.microsoft.com/office/powerpoint/2010/main" val="151830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SB 53 enables NDOT to partner with the telecom industry to grant access for the use of conduit and related facilities for compensation.  </a:t>
            </a:r>
          </a:p>
          <a:p>
            <a:r>
              <a:rPr lang="en-US" sz="1600" kern="1200" dirty="0">
                <a:solidFill>
                  <a:schemeClr val="tx1"/>
                </a:solidFill>
                <a:effectLst/>
                <a:latin typeface="+mn-lt"/>
                <a:ea typeface="+mn-ea"/>
                <a:cs typeface="+mn-cs"/>
              </a:rPr>
              <a:t>In order to meet the obligations laid out in the legislation, NDOT must</a:t>
            </a:r>
          </a:p>
          <a:p>
            <a:endParaRPr lang="en-US"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Develop regulations and policies governing this initiative </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Coordinate with OSIT, telecom providers and other interested parties</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Place additional conduit and related facilities within the right of way for use by telecom providers</a:t>
            </a:r>
          </a:p>
          <a:p>
            <a:pPr marL="171450" lvl="0" indent="-171450">
              <a:buFont typeface="Arial" panose="020B0604020202020204" pitchFamily="34" charset="0"/>
              <a:buChar char="•"/>
            </a:pPr>
            <a:r>
              <a:rPr lang="en-US" sz="1600" kern="1200" dirty="0">
                <a:solidFill>
                  <a:schemeClr val="tx1"/>
                </a:solidFill>
                <a:effectLst/>
                <a:latin typeface="+mn-lt"/>
                <a:ea typeface="+mn-ea"/>
                <a:cs typeface="+mn-cs"/>
              </a:rPr>
              <a:t>Enter into an agreement and issue an encroachment permit to the telecom provider for infrastructure installation within the right of way</a:t>
            </a:r>
          </a:p>
          <a:p>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C6C8E0-9C23-45D2-9D15-CDE836A673A8}" type="slidenum">
              <a:rPr lang="en-US" smtClean="0"/>
              <a:t>4</a:t>
            </a:fld>
            <a:endParaRPr lang="en-US"/>
          </a:p>
        </p:txBody>
      </p:sp>
    </p:spTree>
    <p:extLst>
      <p:ext uri="{BB962C8B-B14F-4D97-AF65-F5344CB8AC3E}">
        <p14:creationId xmlns:p14="http://schemas.microsoft.com/office/powerpoint/2010/main" val="3325265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600" kern="1200" dirty="0">
                <a:solidFill>
                  <a:schemeClr val="tx1"/>
                </a:solidFill>
                <a:effectLst/>
                <a:latin typeface="+mn-lt"/>
                <a:ea typeface="+mn-ea"/>
                <a:cs typeface="+mn-cs"/>
              </a:rPr>
              <a:t>SB 53 spells out several components of the agreement.  We have been working with the Director’s office, the governor’s office, Right of Way and Legal divisions and have developed a draft master agreement  and site specific agreement for use with interested parties.</a:t>
            </a:r>
          </a:p>
        </p:txBody>
      </p:sp>
      <p:sp>
        <p:nvSpPr>
          <p:cNvPr id="4" name="Slide Number Placeholder 3"/>
          <p:cNvSpPr>
            <a:spLocks noGrp="1"/>
          </p:cNvSpPr>
          <p:nvPr>
            <p:ph type="sldNum" sz="quarter" idx="10"/>
          </p:nvPr>
        </p:nvSpPr>
        <p:spPr/>
        <p:txBody>
          <a:bodyPr/>
          <a:lstStyle/>
          <a:p>
            <a:fld id="{E2ADFD83-4B93-41B9-9483-3FAD094500F8}" type="slidenum">
              <a:rPr lang="en-US" smtClean="0"/>
              <a:t>5</a:t>
            </a:fld>
            <a:endParaRPr lang="en-US"/>
          </a:p>
        </p:txBody>
      </p:sp>
    </p:spTree>
    <p:extLst>
      <p:ext uri="{BB962C8B-B14F-4D97-AF65-F5344CB8AC3E}">
        <p14:creationId xmlns:p14="http://schemas.microsoft.com/office/powerpoint/2010/main" val="71614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600" kern="1200" dirty="0">
                <a:solidFill>
                  <a:schemeClr val="tx1"/>
                </a:solidFill>
                <a:effectLst/>
                <a:latin typeface="+mn-lt"/>
                <a:ea typeface="+mn-ea"/>
                <a:cs typeface="+mn-cs"/>
              </a:rPr>
              <a:t>In order to ensure fair and adequate compensation for the use of the right of way and infrastructure, </a:t>
            </a:r>
          </a:p>
          <a:p>
            <a:pPr marL="0" lvl="0" indent="0">
              <a:buFont typeface="Arial" panose="020B0604020202020204" pitchFamily="34" charset="0"/>
              <a:buNone/>
            </a:pPr>
            <a:r>
              <a:rPr lang="en-US" sz="1600" kern="1200" dirty="0">
                <a:solidFill>
                  <a:schemeClr val="tx1"/>
                </a:solidFill>
                <a:effectLst/>
                <a:latin typeface="+mn-lt"/>
                <a:ea typeface="+mn-ea"/>
                <a:cs typeface="+mn-cs"/>
              </a:rPr>
              <a:t>NDOT must develop a process and structure for shared or traded infrastructure.</a:t>
            </a:r>
          </a:p>
          <a:p>
            <a:pPr marL="0" lvl="0" indent="0">
              <a:buFont typeface="Arial" panose="020B0604020202020204" pitchFamily="34" charset="0"/>
              <a:buNone/>
            </a:pP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2ADFD83-4B93-41B9-9483-3FAD094500F8}" type="slidenum">
              <a:rPr lang="en-US" smtClean="0"/>
              <a:t>6</a:t>
            </a:fld>
            <a:endParaRPr lang="en-US"/>
          </a:p>
        </p:txBody>
      </p:sp>
    </p:spTree>
    <p:extLst>
      <p:ext uri="{BB962C8B-B14F-4D97-AF65-F5344CB8AC3E}">
        <p14:creationId xmlns:p14="http://schemas.microsoft.com/office/powerpoint/2010/main" val="394060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NDOT developed a policy for non-interstate trades based on SB 53 and we’ve submitted the corresponding regulation for interstate routes.  We will continue moving our way through the regulation setting process once the draft regs come back from LCB.</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We developed a shell for a Master agreement between NDOT and telecom companies that establishes the roles and responsibilities for each party.</a:t>
            </a:r>
          </a:p>
          <a:p>
            <a:r>
              <a:rPr lang="en-US" sz="1100" kern="1200" dirty="0">
                <a:solidFill>
                  <a:schemeClr val="tx1"/>
                </a:solidFill>
                <a:effectLst/>
                <a:latin typeface="+mn-lt"/>
                <a:ea typeface="+mn-ea"/>
                <a:cs typeface="+mn-cs"/>
              </a:rPr>
              <a:t>As well as a location specific agreement shell  that will incorporate the trade value.  </a:t>
            </a:r>
          </a:p>
          <a:p>
            <a:r>
              <a:rPr lang="en-US" sz="1100" kern="1200" dirty="0">
                <a:solidFill>
                  <a:schemeClr val="tx1"/>
                </a:solidFill>
                <a:effectLst/>
                <a:latin typeface="+mn-lt"/>
                <a:ea typeface="+mn-ea"/>
                <a:cs typeface="+mn-cs"/>
              </a:rPr>
              <a:t>In addition, each location will have an associated encroachment permit.</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We are developing a form to be used to request telecom infrastructure.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We shared this information with telecoms in March of this year to make them aware of this new opportunity.</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EC6C8E0-9C23-45D2-9D15-CDE836A673A8}" type="slidenum">
              <a:rPr lang="en-US" smtClean="0"/>
              <a:t>7</a:t>
            </a:fld>
            <a:endParaRPr lang="en-US"/>
          </a:p>
        </p:txBody>
      </p:sp>
    </p:spTree>
    <p:extLst>
      <p:ext uri="{BB962C8B-B14F-4D97-AF65-F5344CB8AC3E}">
        <p14:creationId xmlns:p14="http://schemas.microsoft.com/office/powerpoint/2010/main" val="3260256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mn-lt"/>
                <a:ea typeface="+mn-ea"/>
                <a:cs typeface="+mn-cs"/>
              </a:rPr>
              <a:t>We are looking at a variety of best practices to include in Nevada’s program, based on our statutes and what works best for our state.</a:t>
            </a:r>
          </a:p>
          <a:p>
            <a:endParaRPr lang="en-US" sz="1200" b="0" i="0" u="non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Host annual planning meetings to overlay state projects with the needs and priorities of providers and other agencies.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 a single point of contact with NDOT and OSIT for the state to make it easier to manage inquiries. This could include permit and ROW office coordination, IRU contracts, provider contacts, and city and county master plans.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Establish ongoing GIS mapping of fiber lines and fiber assets.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trade agreements other than fee based charges. Much more effective. Trade existing or planned conduit and fiber on a foot-by-foot basis and trade fiber optic on a foot-by-foot strand basis.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values on a balance sheet and review annually. Make it possible for providers to “bank” their credits to save for really large projects.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Prioritize projects suitable for additional construction based on a scoring mechanism.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a refined estimate of the incremental costs during the design phase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a standard engineering specification for dig-once conduit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a procedure to systematically track and manage construction projects</a:t>
            </a:r>
          </a:p>
          <a:p>
            <a:endParaRPr lang="en-US" sz="1400" dirty="0"/>
          </a:p>
        </p:txBody>
      </p:sp>
      <p:sp>
        <p:nvSpPr>
          <p:cNvPr id="4" name="Slide Number Placeholder 3"/>
          <p:cNvSpPr>
            <a:spLocks noGrp="1"/>
          </p:cNvSpPr>
          <p:nvPr>
            <p:ph type="sldNum" sz="quarter" idx="10"/>
          </p:nvPr>
        </p:nvSpPr>
        <p:spPr/>
        <p:txBody>
          <a:bodyPr/>
          <a:lstStyle/>
          <a:p>
            <a:fld id="{E2ADFD83-4B93-41B9-9483-3FAD094500F8}" type="slidenum">
              <a:rPr lang="en-US" smtClean="0"/>
              <a:t>8</a:t>
            </a:fld>
            <a:endParaRPr lang="en-US"/>
          </a:p>
        </p:txBody>
      </p:sp>
    </p:spTree>
    <p:extLst>
      <p:ext uri="{BB962C8B-B14F-4D97-AF65-F5344CB8AC3E}">
        <p14:creationId xmlns:p14="http://schemas.microsoft.com/office/powerpoint/2010/main" val="6682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kern="1200" dirty="0">
                <a:solidFill>
                  <a:schemeClr val="tx1"/>
                </a:solidFill>
                <a:effectLst/>
                <a:latin typeface="+mn-lt"/>
                <a:ea typeface="+mn-ea"/>
                <a:cs typeface="+mn-cs"/>
              </a:rPr>
              <a:t>There are many advantages to a fiber trade and dig once policy.</a:t>
            </a:r>
          </a:p>
          <a:p>
            <a:pPr lvl="0"/>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Deployment time is reduced through easier right of way access and no exclusive access by any one provider, cooperation amongst state and federal agencies.</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Infrastructure is expanded throughout entire state and into underserved and unserved areas</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Cities and counties can more easily attract fiber telecom providers</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Protects newly and recently paved roads and sidewalks, enhancing the uniformity of construction</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Ensure efficient, non-duplicative placement of infrastructure in the ROW</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Overall cost of all underground work in the ROW is reducers for both public and private parties, including utilities, telecoms, and agencies</a:t>
            </a:r>
          </a:p>
          <a:p>
            <a:pPr marL="171450" lvl="0" indent="-171450">
              <a:buFont typeface="Arial" panose="020B0604020202020204" pitchFamily="34" charset="0"/>
              <a:buChar char="•"/>
            </a:pPr>
            <a:r>
              <a:rPr lang="en-US" sz="1400" kern="1200" dirty="0">
                <a:solidFill>
                  <a:schemeClr val="tx1"/>
                </a:solidFill>
                <a:effectLst/>
                <a:latin typeface="+mn-lt"/>
                <a:ea typeface="+mn-ea"/>
                <a:cs typeface="+mn-cs"/>
              </a:rPr>
              <a:t>Construction costs are minimized through the coordinated construction efforts and economy of scale</a:t>
            </a:r>
          </a:p>
        </p:txBody>
      </p:sp>
      <p:sp>
        <p:nvSpPr>
          <p:cNvPr id="4" name="Slide Number Placeholder 3"/>
          <p:cNvSpPr>
            <a:spLocks noGrp="1"/>
          </p:cNvSpPr>
          <p:nvPr>
            <p:ph type="sldNum" sz="quarter" idx="10"/>
          </p:nvPr>
        </p:nvSpPr>
        <p:spPr/>
        <p:txBody>
          <a:bodyPr/>
          <a:lstStyle/>
          <a:p>
            <a:fld id="{E2ADFD83-4B93-41B9-9483-3FAD094500F8}" type="slidenum">
              <a:rPr lang="en-US" smtClean="0"/>
              <a:t>9</a:t>
            </a:fld>
            <a:endParaRPr lang="en-US"/>
          </a:p>
        </p:txBody>
      </p:sp>
    </p:spTree>
    <p:extLst>
      <p:ext uri="{BB962C8B-B14F-4D97-AF65-F5344CB8AC3E}">
        <p14:creationId xmlns:p14="http://schemas.microsoft.com/office/powerpoint/2010/main" val="272849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9ED728-2B1F-394E-8B2A-4619102D6AAA}"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937850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ED728-2B1F-394E-8B2A-4619102D6AAA}"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1788769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ED728-2B1F-394E-8B2A-4619102D6AAA}"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352958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ED728-2B1F-394E-8B2A-4619102D6AAA}"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118132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ED728-2B1F-394E-8B2A-4619102D6AAA}"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2472626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ED728-2B1F-394E-8B2A-4619102D6AAA}"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53567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ED728-2B1F-394E-8B2A-4619102D6AAA}"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831896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ED728-2B1F-394E-8B2A-4619102D6AAA}"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269280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ED728-2B1F-394E-8B2A-4619102D6AAA}"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1854967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ED728-2B1F-394E-8B2A-4619102D6AAA}"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152013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ED728-2B1F-394E-8B2A-4619102D6AAA}"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B4B51-FEEC-484F-AA8D-CC49D347D467}" type="slidenum">
              <a:rPr lang="en-US" smtClean="0"/>
              <a:t>‹#›</a:t>
            </a:fld>
            <a:endParaRPr lang="en-US"/>
          </a:p>
        </p:txBody>
      </p:sp>
    </p:spTree>
    <p:extLst>
      <p:ext uri="{BB962C8B-B14F-4D97-AF65-F5344CB8AC3E}">
        <p14:creationId xmlns:p14="http://schemas.microsoft.com/office/powerpoint/2010/main" val="393388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ED728-2B1F-394E-8B2A-4619102D6AAA}" type="datetimeFigureOut">
              <a:rPr lang="en-US" smtClean="0"/>
              <a:t>8/16/2018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B4B51-FEEC-484F-AA8D-CC49D347D467}" type="slidenum">
              <a:rPr lang="en-US" smtClean="0"/>
              <a:t>‹#›</a:t>
            </a:fld>
            <a:endParaRPr lang="en-US"/>
          </a:p>
        </p:txBody>
      </p:sp>
    </p:spTree>
    <p:extLst>
      <p:ext uri="{BB962C8B-B14F-4D97-AF65-F5344CB8AC3E}">
        <p14:creationId xmlns:p14="http://schemas.microsoft.com/office/powerpoint/2010/main" val="84075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mailto:jmyers@gov.nv.gov" TargetMode="External"/><Relationship Id="rId4" Type="http://schemas.openxmlformats.org/officeDocument/2006/relationships/hyperlink" Target="mailto:dinda@dot.nv.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309282" y="997565"/>
            <a:ext cx="8525435" cy="4939814"/>
          </a:xfrm>
          <a:prstGeom prst="rect">
            <a:avLst/>
          </a:prstGeom>
          <a:noFill/>
        </p:spPr>
        <p:txBody>
          <a:bodyPr wrap="square" rtlCol="0">
            <a:spAutoFit/>
          </a:bodyPr>
          <a:lstStyle/>
          <a:p>
            <a:pPr algn="ctr">
              <a:spcAft>
                <a:spcPts val="1200"/>
              </a:spcAft>
            </a:pPr>
            <a:r>
              <a:rPr lang="en-US" sz="4800" dirty="0">
                <a:solidFill>
                  <a:schemeClr val="tx2">
                    <a:lumMod val="75000"/>
                  </a:schemeClr>
                </a:solidFill>
                <a:latin typeface="Arial Black"/>
                <a:cs typeface="Arial Black"/>
              </a:rPr>
              <a:t>Best Broadband Solutions and Sources for Sustainable Communities</a:t>
            </a:r>
          </a:p>
          <a:p>
            <a:pPr algn="ctr">
              <a:spcAft>
                <a:spcPts val="600"/>
              </a:spcAft>
            </a:pPr>
            <a:r>
              <a:rPr lang="en-US" sz="3600" dirty="0">
                <a:solidFill>
                  <a:schemeClr val="tx2">
                    <a:lumMod val="75000"/>
                  </a:schemeClr>
                </a:solidFill>
                <a:latin typeface="Arial Black"/>
                <a:cs typeface="Arial Black"/>
              </a:rPr>
              <a:t>Nevada Economic Development Conference</a:t>
            </a:r>
          </a:p>
          <a:p>
            <a:pPr algn="ctr">
              <a:spcAft>
                <a:spcPts val="600"/>
              </a:spcAft>
            </a:pPr>
            <a:r>
              <a:rPr lang="en-US" sz="3600" dirty="0">
                <a:solidFill>
                  <a:schemeClr val="accent1">
                    <a:lumMod val="75000"/>
                  </a:schemeClr>
                </a:solidFill>
                <a:latin typeface="Arial Black"/>
                <a:cs typeface="Arial Black"/>
              </a:rPr>
              <a:t>August 20, 2018</a:t>
            </a:r>
          </a:p>
        </p:txBody>
      </p:sp>
      <p:pic>
        <p:nvPicPr>
          <p:cNvPr id="5" name="Picture 4">
            <a:extLst>
              <a:ext uri="{FF2B5EF4-FFF2-40B4-BE49-F238E27FC236}">
                <a16:creationId xmlns:a16="http://schemas.microsoft.com/office/drawing/2014/main" xmlns="" id="{1062C665-091A-4D58-BBF4-F07149E4A424}"/>
              </a:ext>
            </a:extLst>
          </p:cNvPr>
          <p:cNvPicPr>
            <a:picLocks noChangeAspect="1"/>
          </p:cNvPicPr>
          <p:nvPr/>
        </p:nvPicPr>
        <p:blipFill>
          <a:blip r:embed="rId4"/>
          <a:stretch>
            <a:fillRect/>
          </a:stretch>
        </p:blipFill>
        <p:spPr>
          <a:xfrm>
            <a:off x="198744" y="5828200"/>
            <a:ext cx="1984898" cy="881295"/>
          </a:xfrm>
          <a:prstGeom prst="rect">
            <a:avLst/>
          </a:prstGeom>
        </p:spPr>
      </p:pic>
    </p:spTree>
    <p:extLst>
      <p:ext uri="{BB962C8B-B14F-4D97-AF65-F5344CB8AC3E}">
        <p14:creationId xmlns:p14="http://schemas.microsoft.com/office/powerpoint/2010/main" val="3252807195"/>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extBox 7"/>
          <p:cNvSpPr txBox="1"/>
          <p:nvPr/>
        </p:nvSpPr>
        <p:spPr>
          <a:xfrm>
            <a:off x="1605923" y="424587"/>
            <a:ext cx="7746743"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UDOT IMPLEMENTATION</a:t>
            </a:r>
          </a:p>
        </p:txBody>
      </p:sp>
      <p:pic>
        <p:nvPicPr>
          <p:cNvPr id="7" name="Picture 6">
            <a:extLst>
              <a:ext uri="{FF2B5EF4-FFF2-40B4-BE49-F238E27FC236}">
                <a16:creationId xmlns:a16="http://schemas.microsoft.com/office/drawing/2014/main" xmlns="" id="{EA21E4C3-964E-4C8F-A351-D0ABF00126FE}"/>
              </a:ext>
            </a:extLst>
          </p:cNvPr>
          <p:cNvPicPr>
            <a:picLocks noChangeAspect="1"/>
          </p:cNvPicPr>
          <p:nvPr/>
        </p:nvPicPr>
        <p:blipFill>
          <a:blip r:embed="rId4"/>
          <a:stretch>
            <a:fillRect/>
          </a:stretch>
        </p:blipFill>
        <p:spPr>
          <a:xfrm>
            <a:off x="198744" y="5828200"/>
            <a:ext cx="1984898" cy="881295"/>
          </a:xfrm>
          <a:prstGeom prst="rect">
            <a:avLst/>
          </a:prstGeom>
        </p:spPr>
      </p:pic>
      <p:pic>
        <p:nvPicPr>
          <p:cNvPr id="2" name="Picture 1">
            <a:extLst>
              <a:ext uri="{FF2B5EF4-FFF2-40B4-BE49-F238E27FC236}">
                <a16:creationId xmlns:a16="http://schemas.microsoft.com/office/drawing/2014/main" xmlns="" id="{AF0563F2-3674-4A2E-A711-77E78EC3D1D5}"/>
              </a:ext>
            </a:extLst>
          </p:cNvPr>
          <p:cNvPicPr>
            <a:picLocks noChangeAspect="1"/>
          </p:cNvPicPr>
          <p:nvPr/>
        </p:nvPicPr>
        <p:blipFill>
          <a:blip r:embed="rId5"/>
          <a:stretch>
            <a:fillRect/>
          </a:stretch>
        </p:blipFill>
        <p:spPr>
          <a:xfrm>
            <a:off x="393699" y="1273832"/>
            <a:ext cx="7887079" cy="4460697"/>
          </a:xfrm>
          <a:prstGeom prst="rect">
            <a:avLst/>
          </a:prstGeom>
        </p:spPr>
      </p:pic>
    </p:spTree>
    <p:extLst>
      <p:ext uri="{BB962C8B-B14F-4D97-AF65-F5344CB8AC3E}">
        <p14:creationId xmlns:p14="http://schemas.microsoft.com/office/powerpoint/2010/main" val="518452735"/>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xmlns="" id="{7AE70303-A15A-4A48-AF18-76BFE52A66A3}"/>
              </a:ext>
            </a:extLst>
          </p:cNvPr>
          <p:cNvPicPr>
            <a:picLocks noChangeAspect="1"/>
          </p:cNvPicPr>
          <p:nvPr/>
        </p:nvPicPr>
        <p:blipFill>
          <a:blip r:embed="rId4"/>
          <a:stretch>
            <a:fillRect/>
          </a:stretch>
        </p:blipFill>
        <p:spPr>
          <a:xfrm>
            <a:off x="198744" y="5828200"/>
            <a:ext cx="1984898" cy="881295"/>
          </a:xfrm>
          <a:prstGeom prst="rect">
            <a:avLst/>
          </a:prstGeom>
        </p:spPr>
      </p:pic>
      <p:pic>
        <p:nvPicPr>
          <p:cNvPr id="2" name="Picture 1">
            <a:extLst>
              <a:ext uri="{FF2B5EF4-FFF2-40B4-BE49-F238E27FC236}">
                <a16:creationId xmlns:a16="http://schemas.microsoft.com/office/drawing/2014/main" xmlns="" id="{1A999FD3-2003-48A5-AD66-839F6EDA799F}"/>
              </a:ext>
            </a:extLst>
          </p:cNvPr>
          <p:cNvPicPr>
            <a:picLocks noChangeAspect="1"/>
          </p:cNvPicPr>
          <p:nvPr/>
        </p:nvPicPr>
        <p:blipFill>
          <a:blip r:embed="rId5"/>
          <a:stretch>
            <a:fillRect/>
          </a:stretch>
        </p:blipFill>
        <p:spPr>
          <a:xfrm>
            <a:off x="999471" y="1001596"/>
            <a:ext cx="7520848" cy="4869025"/>
          </a:xfrm>
          <a:prstGeom prst="rect">
            <a:avLst/>
          </a:prstGeom>
        </p:spPr>
      </p:pic>
      <p:sp>
        <p:nvSpPr>
          <p:cNvPr id="6" name="TextBox 5">
            <a:extLst>
              <a:ext uri="{FF2B5EF4-FFF2-40B4-BE49-F238E27FC236}">
                <a16:creationId xmlns:a16="http://schemas.microsoft.com/office/drawing/2014/main" xmlns="" id="{ACE71F5E-CB0D-4CD8-B7C7-E2EE2C93AF77}"/>
              </a:ext>
            </a:extLst>
          </p:cNvPr>
          <p:cNvSpPr txBox="1"/>
          <p:nvPr/>
        </p:nvSpPr>
        <p:spPr>
          <a:xfrm>
            <a:off x="1866955" y="273957"/>
            <a:ext cx="7188145"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RETURN ON INVESMENT</a:t>
            </a:r>
          </a:p>
        </p:txBody>
      </p:sp>
    </p:spTree>
    <p:extLst>
      <p:ext uri="{BB962C8B-B14F-4D97-AF65-F5344CB8AC3E}">
        <p14:creationId xmlns:p14="http://schemas.microsoft.com/office/powerpoint/2010/main" val="273754949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616" y="-1"/>
            <a:ext cx="9144000" cy="6858000"/>
          </a:xfrm>
          <a:prstGeom prst="rect">
            <a:avLst/>
          </a:prstGeom>
        </p:spPr>
      </p:pic>
      <p:sp>
        <p:nvSpPr>
          <p:cNvPr id="10" name="TextBox 9"/>
          <p:cNvSpPr txBox="1"/>
          <p:nvPr/>
        </p:nvSpPr>
        <p:spPr>
          <a:xfrm>
            <a:off x="1352854" y="877941"/>
            <a:ext cx="6805748" cy="1323439"/>
          </a:xfrm>
          <a:prstGeom prst="rect">
            <a:avLst/>
          </a:prstGeom>
          <a:noFill/>
        </p:spPr>
        <p:txBody>
          <a:bodyPr wrap="square" rtlCol="0">
            <a:spAutoFit/>
          </a:bodyPr>
          <a:lstStyle/>
          <a:p>
            <a:pPr algn="ctr"/>
            <a:r>
              <a:rPr lang="en-US" sz="4000" dirty="0">
                <a:solidFill>
                  <a:schemeClr val="tx2">
                    <a:lumMod val="75000"/>
                  </a:schemeClr>
                </a:solidFill>
                <a:latin typeface="Arial Black"/>
                <a:cs typeface="Arial Black"/>
              </a:rPr>
              <a:t>PARTNERING OPPORTUNITIES</a:t>
            </a:r>
          </a:p>
        </p:txBody>
      </p:sp>
      <p:sp>
        <p:nvSpPr>
          <p:cNvPr id="12" name="TextBox 11"/>
          <p:cNvSpPr txBox="1"/>
          <p:nvPr/>
        </p:nvSpPr>
        <p:spPr>
          <a:xfrm>
            <a:off x="2321863" y="2868305"/>
            <a:ext cx="4500273" cy="2046714"/>
          </a:xfrm>
          <a:prstGeom prst="rect">
            <a:avLst/>
          </a:prstGeom>
          <a:noFill/>
        </p:spPr>
        <p:txBody>
          <a:bodyPr wrap="square" rtlCol="0">
            <a:spAutoFit/>
          </a:bodyPr>
          <a:lstStyle/>
          <a:p>
            <a:pPr marL="319088" lvl="0" indent="-319088" defTabSz="914400" fontAlgn="base">
              <a:spcAft>
                <a:spcPts val="600"/>
              </a:spcAft>
              <a:buClr>
                <a:srgbClr val="CC4757"/>
              </a:buClr>
              <a:buSzPct val="70000"/>
              <a:buFont typeface="Wingdings 2" pitchFamily="18" charset="2"/>
              <a:buChar char=""/>
            </a:pPr>
            <a:r>
              <a:rPr lang="en-US" sz="2800" b="1" dirty="0">
                <a:solidFill>
                  <a:schemeClr val="tx2">
                    <a:lumMod val="75000"/>
                  </a:schemeClr>
                </a:solidFill>
                <a:latin typeface="Corbel"/>
                <a:cs typeface="Calibri"/>
              </a:rPr>
              <a:t>US 50 Fiber Hut – Ely</a:t>
            </a:r>
          </a:p>
          <a:p>
            <a:pPr marL="319088" lvl="0" indent="-319088" defTabSz="914400" fontAlgn="base">
              <a:spcAft>
                <a:spcPts val="600"/>
              </a:spcAft>
              <a:buClr>
                <a:srgbClr val="CC4757"/>
              </a:buClr>
              <a:buSzPct val="70000"/>
              <a:buFont typeface="Wingdings 2" pitchFamily="18" charset="2"/>
              <a:buChar char=""/>
            </a:pPr>
            <a:r>
              <a:rPr lang="en-US" sz="2800" b="1" dirty="0">
                <a:solidFill>
                  <a:schemeClr val="tx2">
                    <a:lumMod val="75000"/>
                  </a:schemeClr>
                </a:solidFill>
                <a:latin typeface="Corbel"/>
                <a:cs typeface="Calibri"/>
              </a:rPr>
              <a:t>SR 439 Spare Conduit</a:t>
            </a:r>
          </a:p>
          <a:p>
            <a:pPr marL="319088" lvl="0" indent="-319088" defTabSz="914400" fontAlgn="base">
              <a:spcAft>
                <a:spcPts val="600"/>
              </a:spcAft>
              <a:buClr>
                <a:srgbClr val="CC4757"/>
              </a:buClr>
              <a:buSzPct val="70000"/>
              <a:buFont typeface="Wingdings 2" pitchFamily="18" charset="2"/>
              <a:buChar char=""/>
            </a:pPr>
            <a:r>
              <a:rPr lang="en-US" sz="2800" b="1" dirty="0">
                <a:solidFill>
                  <a:schemeClr val="tx2">
                    <a:lumMod val="75000"/>
                  </a:schemeClr>
                </a:solidFill>
                <a:latin typeface="Corbel"/>
                <a:cs typeface="Calibri"/>
              </a:rPr>
              <a:t>I 80 to US 50 Connectivity</a:t>
            </a:r>
          </a:p>
          <a:p>
            <a:pPr marL="319088" lvl="0" indent="-319088" defTabSz="914400" fontAlgn="base">
              <a:spcAft>
                <a:spcPts val="600"/>
              </a:spcAft>
              <a:buClr>
                <a:srgbClr val="CC4757"/>
              </a:buClr>
              <a:buSzPct val="70000"/>
              <a:buFont typeface="Wingdings 2" pitchFamily="18" charset="2"/>
              <a:buChar char=""/>
            </a:pPr>
            <a:r>
              <a:rPr lang="en-US" sz="2800" b="1" dirty="0">
                <a:solidFill>
                  <a:schemeClr val="tx2">
                    <a:lumMod val="75000"/>
                  </a:schemeClr>
                </a:solidFill>
                <a:latin typeface="Corbel"/>
                <a:cs typeface="Calibri"/>
              </a:rPr>
              <a:t>Other Locations</a:t>
            </a:r>
          </a:p>
        </p:txBody>
      </p:sp>
      <p:pic>
        <p:nvPicPr>
          <p:cNvPr id="7" name="Picture 6">
            <a:extLst>
              <a:ext uri="{FF2B5EF4-FFF2-40B4-BE49-F238E27FC236}">
                <a16:creationId xmlns:a16="http://schemas.microsoft.com/office/drawing/2014/main" xmlns="" id="{BA5718EE-9129-411B-AB48-15C938A2C070}"/>
              </a:ext>
            </a:extLst>
          </p:cNvPr>
          <p:cNvPicPr>
            <a:picLocks noChangeAspect="1"/>
          </p:cNvPicPr>
          <p:nvPr/>
        </p:nvPicPr>
        <p:blipFill>
          <a:blip r:embed="rId4"/>
          <a:stretch>
            <a:fillRect/>
          </a:stretch>
        </p:blipFill>
        <p:spPr>
          <a:xfrm>
            <a:off x="155610" y="5712902"/>
            <a:ext cx="1984898" cy="881295"/>
          </a:xfrm>
          <a:prstGeom prst="rect">
            <a:avLst/>
          </a:prstGeom>
        </p:spPr>
      </p:pic>
    </p:spTree>
    <p:extLst>
      <p:ext uri="{BB962C8B-B14F-4D97-AF65-F5344CB8AC3E}">
        <p14:creationId xmlns:p14="http://schemas.microsoft.com/office/powerpoint/2010/main" val="106218898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616" y="-1"/>
            <a:ext cx="9144000" cy="6858000"/>
          </a:xfrm>
          <a:prstGeom prst="rect">
            <a:avLst/>
          </a:prstGeom>
        </p:spPr>
      </p:pic>
      <p:sp>
        <p:nvSpPr>
          <p:cNvPr id="10" name="TextBox 9"/>
          <p:cNvSpPr txBox="1"/>
          <p:nvPr/>
        </p:nvSpPr>
        <p:spPr>
          <a:xfrm>
            <a:off x="2105164" y="196442"/>
            <a:ext cx="6474887"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SR 439 USA PARKWAY </a:t>
            </a:r>
          </a:p>
        </p:txBody>
      </p:sp>
      <p:pic>
        <p:nvPicPr>
          <p:cNvPr id="7" name="Picture 6">
            <a:extLst>
              <a:ext uri="{FF2B5EF4-FFF2-40B4-BE49-F238E27FC236}">
                <a16:creationId xmlns:a16="http://schemas.microsoft.com/office/drawing/2014/main" xmlns="" id="{8F82F01B-DD86-4BF0-864D-0B6ACF861951}"/>
              </a:ext>
            </a:extLst>
          </p:cNvPr>
          <p:cNvPicPr>
            <a:picLocks noChangeAspect="1"/>
          </p:cNvPicPr>
          <p:nvPr/>
        </p:nvPicPr>
        <p:blipFill>
          <a:blip r:embed="rId4"/>
          <a:stretch>
            <a:fillRect/>
          </a:stretch>
        </p:blipFill>
        <p:spPr>
          <a:xfrm>
            <a:off x="198744" y="5828200"/>
            <a:ext cx="1984898" cy="881295"/>
          </a:xfrm>
          <a:prstGeom prst="rect">
            <a:avLst/>
          </a:prstGeom>
        </p:spPr>
      </p:pic>
      <p:pic>
        <p:nvPicPr>
          <p:cNvPr id="2" name="Picture 1">
            <a:extLst>
              <a:ext uri="{FF2B5EF4-FFF2-40B4-BE49-F238E27FC236}">
                <a16:creationId xmlns:a16="http://schemas.microsoft.com/office/drawing/2014/main" xmlns="" id="{3DACD90B-A65D-4D5E-BC5D-1746C0ED7262}"/>
              </a:ext>
            </a:extLst>
          </p:cNvPr>
          <p:cNvPicPr>
            <a:picLocks noChangeAspect="1"/>
          </p:cNvPicPr>
          <p:nvPr/>
        </p:nvPicPr>
        <p:blipFill>
          <a:blip r:embed="rId5"/>
          <a:stretch>
            <a:fillRect/>
          </a:stretch>
        </p:blipFill>
        <p:spPr>
          <a:xfrm>
            <a:off x="1075606" y="902822"/>
            <a:ext cx="6627583" cy="4981470"/>
          </a:xfrm>
          <a:prstGeom prst="rect">
            <a:avLst/>
          </a:prstGeom>
        </p:spPr>
      </p:pic>
      <p:sp>
        <p:nvSpPr>
          <p:cNvPr id="3" name="TextBox 2">
            <a:extLst>
              <a:ext uri="{FF2B5EF4-FFF2-40B4-BE49-F238E27FC236}">
                <a16:creationId xmlns:a16="http://schemas.microsoft.com/office/drawing/2014/main" xmlns="" id="{8A4CAA67-2E2A-45F1-B39B-A4A58D8AB696}"/>
              </a:ext>
            </a:extLst>
          </p:cNvPr>
          <p:cNvSpPr txBox="1"/>
          <p:nvPr/>
        </p:nvSpPr>
        <p:spPr>
          <a:xfrm>
            <a:off x="3029950" y="1924245"/>
            <a:ext cx="1819275" cy="369332"/>
          </a:xfrm>
          <a:prstGeom prst="rect">
            <a:avLst/>
          </a:prstGeom>
          <a:noFill/>
        </p:spPr>
        <p:txBody>
          <a:bodyPr wrap="square" rtlCol="0">
            <a:spAutoFit/>
          </a:bodyPr>
          <a:lstStyle/>
          <a:p>
            <a:r>
              <a:rPr lang="en-US" b="1" dirty="0">
                <a:solidFill>
                  <a:srgbClr val="FF0000"/>
                </a:solidFill>
              </a:rPr>
              <a:t>Old Section</a:t>
            </a:r>
          </a:p>
        </p:txBody>
      </p:sp>
      <p:sp>
        <p:nvSpPr>
          <p:cNvPr id="8" name="TextBox 7">
            <a:extLst>
              <a:ext uri="{FF2B5EF4-FFF2-40B4-BE49-F238E27FC236}">
                <a16:creationId xmlns:a16="http://schemas.microsoft.com/office/drawing/2014/main" xmlns="" id="{BADDC684-7182-41F0-B49B-C72A170064D2}"/>
              </a:ext>
            </a:extLst>
          </p:cNvPr>
          <p:cNvSpPr txBox="1"/>
          <p:nvPr/>
        </p:nvSpPr>
        <p:spPr>
          <a:xfrm>
            <a:off x="5268606" y="3354958"/>
            <a:ext cx="1819275" cy="369332"/>
          </a:xfrm>
          <a:prstGeom prst="rect">
            <a:avLst/>
          </a:prstGeom>
          <a:noFill/>
        </p:spPr>
        <p:txBody>
          <a:bodyPr wrap="square" rtlCol="0">
            <a:spAutoFit/>
          </a:bodyPr>
          <a:lstStyle/>
          <a:p>
            <a:r>
              <a:rPr lang="en-US" b="1" dirty="0">
                <a:solidFill>
                  <a:srgbClr val="FF0000"/>
                </a:solidFill>
              </a:rPr>
              <a:t>New Section</a:t>
            </a:r>
          </a:p>
        </p:txBody>
      </p:sp>
      <p:cxnSp>
        <p:nvCxnSpPr>
          <p:cNvPr id="15" name="Straight Arrow Connector 14">
            <a:extLst>
              <a:ext uri="{FF2B5EF4-FFF2-40B4-BE49-F238E27FC236}">
                <a16:creationId xmlns:a16="http://schemas.microsoft.com/office/drawing/2014/main" xmlns="" id="{F7FFA233-7F47-4B64-B013-8422D49524F0}"/>
              </a:ext>
            </a:extLst>
          </p:cNvPr>
          <p:cNvCxnSpPr/>
          <p:nvPr/>
        </p:nvCxnSpPr>
        <p:spPr>
          <a:xfrm flipH="1" flipV="1">
            <a:off x="2183642" y="1695450"/>
            <a:ext cx="817014" cy="416207"/>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xmlns="" id="{17DB9EC1-04DB-4357-A6E0-3E044B577A0B}"/>
              </a:ext>
            </a:extLst>
          </p:cNvPr>
          <p:cNvCxnSpPr/>
          <p:nvPr/>
        </p:nvCxnSpPr>
        <p:spPr>
          <a:xfrm flipH="1">
            <a:off x="2924175" y="2162472"/>
            <a:ext cx="76481" cy="752178"/>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xmlns="" id="{BAC6410D-978B-4F98-8C7D-F077E4BD573A}"/>
              </a:ext>
            </a:extLst>
          </p:cNvPr>
          <p:cNvCxnSpPr/>
          <p:nvPr/>
        </p:nvCxnSpPr>
        <p:spPr>
          <a:xfrm>
            <a:off x="5162831" y="3613665"/>
            <a:ext cx="885544" cy="2025135"/>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xmlns="" id="{9FCC3E5D-9FF7-494E-9F0F-707DF6013DCF}"/>
              </a:ext>
            </a:extLst>
          </p:cNvPr>
          <p:cNvCxnSpPr/>
          <p:nvPr/>
        </p:nvCxnSpPr>
        <p:spPr>
          <a:xfrm flipH="1" flipV="1">
            <a:off x="3000656" y="3013699"/>
            <a:ext cx="2162175" cy="52960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7581887"/>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xmlns="" id="{E0CE4B9E-8E8C-4E7A-BA94-DD18D0518EB6}"/>
              </a:ext>
            </a:extLst>
          </p:cNvPr>
          <p:cNvPicPr>
            <a:picLocks noChangeAspect="1"/>
          </p:cNvPicPr>
          <p:nvPr/>
        </p:nvPicPr>
        <p:blipFill>
          <a:blip r:embed="rId4"/>
          <a:stretch>
            <a:fillRect/>
          </a:stretch>
        </p:blipFill>
        <p:spPr>
          <a:xfrm>
            <a:off x="198744" y="5828200"/>
            <a:ext cx="1984898" cy="881295"/>
          </a:xfrm>
          <a:prstGeom prst="rect">
            <a:avLst/>
          </a:prstGeom>
        </p:spPr>
      </p:pic>
      <p:sp>
        <p:nvSpPr>
          <p:cNvPr id="6" name="TextBox 5">
            <a:extLst>
              <a:ext uri="{FF2B5EF4-FFF2-40B4-BE49-F238E27FC236}">
                <a16:creationId xmlns:a16="http://schemas.microsoft.com/office/drawing/2014/main" xmlns="" id="{1BFD962E-8820-49E2-A843-4D58360769BE}"/>
              </a:ext>
            </a:extLst>
          </p:cNvPr>
          <p:cNvSpPr txBox="1"/>
          <p:nvPr/>
        </p:nvSpPr>
        <p:spPr>
          <a:xfrm>
            <a:off x="675454" y="2247986"/>
            <a:ext cx="7793089" cy="3277820"/>
          </a:xfrm>
          <a:prstGeom prst="rect">
            <a:avLst/>
          </a:prstGeom>
          <a:noFill/>
        </p:spPr>
        <p:txBody>
          <a:bodyPr wrap="square" rtlCol="0">
            <a:spAutoFit/>
          </a:bodyPr>
          <a:lstStyle/>
          <a:p>
            <a:pPr marL="319088" indent="-319088" defTabSz="914400" fontAlgn="base">
              <a:spcAft>
                <a:spcPts val="600"/>
              </a:spcAft>
              <a:buClr>
                <a:srgbClr val="CC4757"/>
              </a:buClr>
              <a:buSzPct val="70000"/>
              <a:buFont typeface="Wingdings 2" pitchFamily="18" charset="2"/>
              <a:buChar char=""/>
            </a:pPr>
            <a:r>
              <a:rPr lang="en-US" sz="3200" b="1" dirty="0" smtClean="0">
                <a:solidFill>
                  <a:schemeClr val="tx2">
                    <a:lumMod val="75000"/>
                  </a:schemeClr>
                </a:solidFill>
                <a:latin typeface="Corbel"/>
                <a:cs typeface="Calibri"/>
              </a:rPr>
              <a:t>NDOT Beautification Project starts spring of 2019</a:t>
            </a:r>
            <a:endParaRPr lang="en-US" sz="3200" b="1" dirty="0">
              <a:solidFill>
                <a:schemeClr val="tx2">
                  <a:lumMod val="75000"/>
                </a:schemeClr>
              </a:solidFill>
              <a:latin typeface="Corbel"/>
              <a:cs typeface="Calibri"/>
            </a:endParaRPr>
          </a:p>
          <a:p>
            <a:pPr marL="319088" indent="-319088" defTabSz="914400" fontAlgn="base">
              <a:spcAft>
                <a:spcPts val="600"/>
              </a:spcAft>
              <a:buClr>
                <a:srgbClr val="CC4757"/>
              </a:buClr>
              <a:buSzPct val="70000"/>
              <a:buFont typeface="Wingdings 2" pitchFamily="18" charset="2"/>
              <a:buChar char=""/>
            </a:pPr>
            <a:r>
              <a:rPr lang="en-US" sz="3200" b="1" dirty="0" smtClean="0">
                <a:solidFill>
                  <a:schemeClr val="tx2">
                    <a:lumMod val="75000"/>
                  </a:schemeClr>
                </a:solidFill>
                <a:latin typeface="Corbel"/>
                <a:cs typeface="Calibri"/>
              </a:rPr>
              <a:t>$30 million investment</a:t>
            </a:r>
            <a:endParaRPr lang="en-US" sz="3200" b="1" dirty="0">
              <a:solidFill>
                <a:schemeClr val="tx2">
                  <a:lumMod val="75000"/>
                </a:schemeClr>
              </a:solidFill>
              <a:latin typeface="Corbel"/>
              <a:cs typeface="Calibri"/>
            </a:endParaRPr>
          </a:p>
          <a:p>
            <a:pPr marL="319088" indent="-319088" defTabSz="914400" fontAlgn="base">
              <a:spcAft>
                <a:spcPts val="600"/>
              </a:spcAft>
              <a:buClr>
                <a:srgbClr val="CC4757"/>
              </a:buClr>
              <a:buSzPct val="70000"/>
              <a:buFont typeface="Wingdings 2" pitchFamily="18" charset="2"/>
              <a:buChar char=""/>
            </a:pPr>
            <a:r>
              <a:rPr lang="en-US" sz="3200" b="1" dirty="0" smtClean="0">
                <a:solidFill>
                  <a:schemeClr val="tx2">
                    <a:lumMod val="75000"/>
                  </a:schemeClr>
                </a:solidFill>
                <a:latin typeface="Corbel"/>
                <a:cs typeface="Calibri"/>
              </a:rPr>
              <a:t>12 mile project; Hwy. 50, Hwy. 6</a:t>
            </a:r>
            <a:endParaRPr lang="en-US" sz="3200" b="1" dirty="0">
              <a:solidFill>
                <a:schemeClr val="tx2">
                  <a:lumMod val="75000"/>
                </a:schemeClr>
              </a:solidFill>
              <a:latin typeface="Corbel"/>
              <a:cs typeface="Calibri"/>
            </a:endParaRPr>
          </a:p>
          <a:p>
            <a:pPr marL="319088" indent="-319088" defTabSz="914400" fontAlgn="base">
              <a:spcAft>
                <a:spcPts val="600"/>
              </a:spcAft>
              <a:buClr>
                <a:srgbClr val="CC4757"/>
              </a:buClr>
              <a:buSzPct val="70000"/>
              <a:buFont typeface="Wingdings 2" pitchFamily="18" charset="2"/>
              <a:buChar char=""/>
            </a:pPr>
            <a:r>
              <a:rPr lang="en-US" sz="3200" b="1" dirty="0" smtClean="0">
                <a:solidFill>
                  <a:schemeClr val="tx2">
                    <a:lumMod val="75000"/>
                  </a:schemeClr>
                </a:solidFill>
                <a:latin typeface="Corbel"/>
                <a:cs typeface="Calibri"/>
              </a:rPr>
              <a:t>Work with providers to </a:t>
            </a:r>
            <a:r>
              <a:rPr lang="en-US" sz="3200" b="1" dirty="0">
                <a:solidFill>
                  <a:schemeClr val="tx2">
                    <a:lumMod val="75000"/>
                  </a:schemeClr>
                </a:solidFill>
                <a:latin typeface="Corbel"/>
                <a:cs typeface="Calibri"/>
              </a:rPr>
              <a:t>sign trade </a:t>
            </a:r>
            <a:r>
              <a:rPr lang="en-US" sz="3200" b="1" dirty="0" smtClean="0">
                <a:solidFill>
                  <a:schemeClr val="tx2">
                    <a:lumMod val="75000"/>
                  </a:schemeClr>
                </a:solidFill>
                <a:latin typeface="Corbel"/>
                <a:cs typeface="Calibri"/>
              </a:rPr>
              <a:t>agreement, enter trench, bring in fiber</a:t>
            </a:r>
            <a:endParaRPr lang="en-US" sz="3200" b="1" dirty="0">
              <a:solidFill>
                <a:schemeClr val="tx2">
                  <a:lumMod val="75000"/>
                </a:schemeClr>
              </a:solidFill>
              <a:latin typeface="Corbel"/>
              <a:cs typeface="Calibri"/>
            </a:endParaRPr>
          </a:p>
        </p:txBody>
      </p:sp>
      <p:sp>
        <p:nvSpPr>
          <p:cNvPr id="7" name="TextBox 6">
            <a:extLst>
              <a:ext uri="{FF2B5EF4-FFF2-40B4-BE49-F238E27FC236}">
                <a16:creationId xmlns:a16="http://schemas.microsoft.com/office/drawing/2014/main" xmlns="" id="{1DC6F204-19C3-47D5-BF4D-CD657FDB304A}"/>
              </a:ext>
            </a:extLst>
          </p:cNvPr>
          <p:cNvSpPr txBox="1"/>
          <p:nvPr/>
        </p:nvSpPr>
        <p:spPr>
          <a:xfrm>
            <a:off x="1729743" y="776042"/>
            <a:ext cx="6464443" cy="1323439"/>
          </a:xfrm>
          <a:prstGeom prst="rect">
            <a:avLst/>
          </a:prstGeom>
          <a:noFill/>
        </p:spPr>
        <p:txBody>
          <a:bodyPr wrap="square" rtlCol="0">
            <a:spAutoFit/>
          </a:bodyPr>
          <a:lstStyle/>
          <a:p>
            <a:r>
              <a:rPr lang="en-US" sz="4000" dirty="0" smtClean="0">
                <a:solidFill>
                  <a:schemeClr val="tx2">
                    <a:lumMod val="75000"/>
                  </a:schemeClr>
                </a:solidFill>
                <a:latin typeface="Arial Black"/>
                <a:cs typeface="Arial Black"/>
              </a:rPr>
              <a:t> White </a:t>
            </a:r>
            <a:r>
              <a:rPr lang="en-US" sz="4000" dirty="0">
                <a:solidFill>
                  <a:schemeClr val="tx2">
                    <a:lumMod val="75000"/>
                  </a:schemeClr>
                </a:solidFill>
                <a:latin typeface="Arial Black"/>
                <a:cs typeface="Arial Black"/>
              </a:rPr>
              <a:t>Pine Dig </a:t>
            </a:r>
            <a:r>
              <a:rPr lang="en-US" sz="4000" dirty="0" smtClean="0">
                <a:solidFill>
                  <a:schemeClr val="tx2">
                    <a:lumMod val="75000"/>
                  </a:schemeClr>
                </a:solidFill>
                <a:latin typeface="Arial Black"/>
                <a:cs typeface="Arial Black"/>
              </a:rPr>
              <a:t>Once and Trade Agreement</a:t>
            </a:r>
            <a:endParaRPr lang="en-US" sz="4000" dirty="0">
              <a:solidFill>
                <a:schemeClr val="tx2">
                  <a:lumMod val="75000"/>
                </a:schemeClr>
              </a:solidFill>
              <a:latin typeface="Arial Black"/>
              <a:cs typeface="Arial Black"/>
            </a:endParaRPr>
          </a:p>
        </p:txBody>
      </p:sp>
    </p:spTree>
    <p:extLst>
      <p:ext uri="{BB962C8B-B14F-4D97-AF65-F5344CB8AC3E}">
        <p14:creationId xmlns:p14="http://schemas.microsoft.com/office/powerpoint/2010/main" val="20027085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2191858" y="308128"/>
            <a:ext cx="7937793" cy="769441"/>
          </a:xfrm>
          <a:prstGeom prst="rect">
            <a:avLst/>
          </a:prstGeom>
          <a:noFill/>
        </p:spPr>
        <p:txBody>
          <a:bodyPr wrap="square" rtlCol="0">
            <a:spAutoFit/>
          </a:bodyPr>
          <a:lstStyle/>
          <a:p>
            <a:r>
              <a:rPr lang="en-US" sz="4400" cap="all" dirty="0">
                <a:solidFill>
                  <a:schemeClr val="tx2">
                    <a:lumMod val="75000"/>
                  </a:schemeClr>
                </a:solidFill>
                <a:latin typeface="Arial Black"/>
                <a:cs typeface="Arial Black"/>
              </a:rPr>
              <a:t>C</a:t>
            </a:r>
            <a:r>
              <a:rPr lang="en-US" sz="4400" dirty="0">
                <a:solidFill>
                  <a:schemeClr val="tx2">
                    <a:lumMod val="75000"/>
                  </a:schemeClr>
                </a:solidFill>
                <a:latin typeface="Arial Black"/>
                <a:cs typeface="Arial Black"/>
              </a:rPr>
              <a:t>ontact Info:</a:t>
            </a:r>
            <a:endParaRPr lang="en-US" sz="4400" cap="all" dirty="0">
              <a:solidFill>
                <a:schemeClr val="tx2">
                  <a:lumMod val="75000"/>
                </a:schemeClr>
              </a:solidFill>
              <a:latin typeface="Arial Black"/>
              <a:cs typeface="Arial Black"/>
            </a:endParaRPr>
          </a:p>
        </p:txBody>
      </p:sp>
      <p:sp>
        <p:nvSpPr>
          <p:cNvPr id="5" name="TextBox 4"/>
          <p:cNvSpPr txBox="1"/>
          <p:nvPr/>
        </p:nvSpPr>
        <p:spPr>
          <a:xfrm>
            <a:off x="880619" y="1077569"/>
            <a:ext cx="7636762" cy="5309146"/>
          </a:xfrm>
          <a:prstGeom prst="rect">
            <a:avLst/>
          </a:prstGeom>
          <a:noFill/>
        </p:spPr>
        <p:txBody>
          <a:bodyPr wrap="square" rtlCol="0">
            <a:spAutoFit/>
          </a:bodyPr>
          <a:lstStyle/>
          <a:p>
            <a:pPr lvl="0" defTabSz="914400" fontAlgn="base">
              <a:spcAft>
                <a:spcPts val="600"/>
              </a:spcAft>
              <a:buClr>
                <a:srgbClr val="CC4757"/>
              </a:buClr>
              <a:buSzPct val="70000"/>
            </a:pPr>
            <a:r>
              <a:rPr lang="en-US" sz="2400" b="1" dirty="0">
                <a:solidFill>
                  <a:schemeClr val="tx2"/>
                </a:solidFill>
                <a:latin typeface="Corbel"/>
              </a:rPr>
              <a:t>Denise M. Inda, PE, PTOE</a:t>
            </a:r>
          </a:p>
          <a:p>
            <a:pPr lvl="0" defTabSz="914400" fontAlgn="base">
              <a:spcAft>
                <a:spcPts val="600"/>
              </a:spcAft>
              <a:buClr>
                <a:srgbClr val="CC4757"/>
              </a:buClr>
              <a:buSzPct val="70000"/>
            </a:pPr>
            <a:r>
              <a:rPr lang="en-US" sz="2400" b="1" dirty="0">
                <a:solidFill>
                  <a:schemeClr val="tx2"/>
                </a:solidFill>
                <a:latin typeface="Corbel"/>
              </a:rPr>
              <a:t>Chief Traffic Operations Engineer</a:t>
            </a:r>
          </a:p>
          <a:p>
            <a:pPr lvl="0" defTabSz="914400" fontAlgn="base">
              <a:spcAft>
                <a:spcPts val="600"/>
              </a:spcAft>
              <a:buClr>
                <a:srgbClr val="CC4757"/>
              </a:buClr>
              <a:buSzPct val="70000"/>
            </a:pPr>
            <a:r>
              <a:rPr lang="en-US" sz="2400" b="1" dirty="0">
                <a:solidFill>
                  <a:schemeClr val="tx2"/>
                </a:solidFill>
                <a:latin typeface="Corbel"/>
              </a:rPr>
              <a:t>Nevada Dept. of Transportation</a:t>
            </a:r>
          </a:p>
          <a:p>
            <a:pPr defTabSz="914400" fontAlgn="base">
              <a:spcAft>
                <a:spcPts val="600"/>
              </a:spcAft>
              <a:buClr>
                <a:srgbClr val="CC4757"/>
              </a:buClr>
              <a:buSzPct val="70000"/>
            </a:pPr>
            <a:r>
              <a:rPr lang="en-US" sz="2400" b="1" dirty="0">
                <a:solidFill>
                  <a:schemeClr val="tx2"/>
                </a:solidFill>
                <a:latin typeface="Corbel"/>
              </a:rPr>
              <a:t>775-888-7080</a:t>
            </a:r>
          </a:p>
          <a:p>
            <a:pPr lvl="0" defTabSz="914400" fontAlgn="base">
              <a:spcAft>
                <a:spcPts val="600"/>
              </a:spcAft>
              <a:buClr>
                <a:srgbClr val="CC4757"/>
              </a:buClr>
              <a:buSzPct val="70000"/>
            </a:pPr>
            <a:r>
              <a:rPr lang="en-US" sz="2400" b="1" dirty="0">
                <a:solidFill>
                  <a:schemeClr val="tx2"/>
                </a:solidFill>
                <a:latin typeface="Corbel"/>
                <a:hlinkClick r:id="rId4"/>
              </a:rPr>
              <a:t>dinda@dot.nv.gov</a:t>
            </a:r>
            <a:endParaRPr lang="en-US" sz="2800" b="1" dirty="0">
              <a:solidFill>
                <a:schemeClr val="tx2"/>
              </a:solidFill>
              <a:latin typeface="Corbel"/>
            </a:endParaRPr>
          </a:p>
          <a:p>
            <a:pPr lvl="0" defTabSz="914400" fontAlgn="base">
              <a:spcAft>
                <a:spcPts val="600"/>
              </a:spcAft>
              <a:buClr>
                <a:srgbClr val="CC4757"/>
              </a:buClr>
              <a:buSzPct val="70000"/>
            </a:pPr>
            <a:endParaRPr lang="en-US" sz="2400" b="1" dirty="0" smtClean="0">
              <a:solidFill>
                <a:schemeClr val="tx2"/>
              </a:solidFill>
              <a:latin typeface="Corbel"/>
            </a:endParaRPr>
          </a:p>
          <a:p>
            <a:pPr lvl="0" defTabSz="914400" fontAlgn="base">
              <a:spcAft>
                <a:spcPts val="600"/>
              </a:spcAft>
              <a:buClr>
                <a:srgbClr val="CC4757"/>
              </a:buClr>
              <a:buSzPct val="70000"/>
            </a:pPr>
            <a:r>
              <a:rPr lang="en-US" sz="2400" b="1" dirty="0" smtClean="0">
                <a:solidFill>
                  <a:schemeClr val="tx2"/>
                </a:solidFill>
                <a:latin typeface="Corbel"/>
              </a:rPr>
              <a:t>Jojo Myers </a:t>
            </a:r>
            <a:r>
              <a:rPr lang="en-US" sz="2400" b="1" dirty="0">
                <a:solidFill>
                  <a:schemeClr val="tx2"/>
                </a:solidFill>
                <a:latin typeface="Corbel"/>
              </a:rPr>
              <a:t>Campos</a:t>
            </a:r>
          </a:p>
          <a:p>
            <a:pPr lvl="0" defTabSz="914400" fontAlgn="base">
              <a:spcAft>
                <a:spcPts val="600"/>
              </a:spcAft>
              <a:buClr>
                <a:srgbClr val="CC4757"/>
              </a:buClr>
              <a:buSzPct val="70000"/>
            </a:pPr>
            <a:r>
              <a:rPr lang="en-US" sz="2400" b="1" dirty="0">
                <a:solidFill>
                  <a:schemeClr val="tx2"/>
                </a:solidFill>
                <a:latin typeface="Corbel"/>
              </a:rPr>
              <a:t>State Broadband Development Manager</a:t>
            </a:r>
          </a:p>
          <a:p>
            <a:pPr lvl="0" defTabSz="914400" fontAlgn="base">
              <a:spcAft>
                <a:spcPts val="600"/>
              </a:spcAft>
              <a:buClr>
                <a:srgbClr val="CC4757"/>
              </a:buClr>
              <a:buSzPct val="70000"/>
            </a:pPr>
            <a:r>
              <a:rPr lang="en-US" sz="2400" b="1" dirty="0">
                <a:solidFill>
                  <a:schemeClr val="tx2"/>
                </a:solidFill>
                <a:latin typeface="Corbel"/>
              </a:rPr>
              <a:t>Governor’s Office of Science, Innovation &amp; Technology</a:t>
            </a:r>
          </a:p>
          <a:p>
            <a:pPr lvl="0" defTabSz="914400" fontAlgn="base">
              <a:spcAft>
                <a:spcPts val="600"/>
              </a:spcAft>
              <a:buClr>
                <a:srgbClr val="CC4757"/>
              </a:buClr>
              <a:buSzPct val="70000"/>
            </a:pPr>
            <a:r>
              <a:rPr lang="en-US" sz="2400" b="1" dirty="0">
                <a:solidFill>
                  <a:schemeClr val="tx2"/>
                </a:solidFill>
                <a:latin typeface="Corbel"/>
              </a:rPr>
              <a:t>775-687-0993</a:t>
            </a:r>
          </a:p>
          <a:p>
            <a:pPr lvl="0" defTabSz="914400" fontAlgn="base">
              <a:spcAft>
                <a:spcPts val="600"/>
              </a:spcAft>
              <a:buClr>
                <a:srgbClr val="CC4757"/>
              </a:buClr>
              <a:buSzPct val="70000"/>
            </a:pPr>
            <a:r>
              <a:rPr lang="en-US" sz="2400" b="1" dirty="0">
                <a:solidFill>
                  <a:schemeClr val="tx2"/>
                </a:solidFill>
                <a:latin typeface="Corbel"/>
                <a:hlinkClick r:id="rId5"/>
              </a:rPr>
              <a:t>jmyers@gov.nv.gov</a:t>
            </a:r>
            <a:endParaRPr lang="en-US" sz="2400" b="1" dirty="0">
              <a:solidFill>
                <a:schemeClr val="tx2"/>
              </a:solidFill>
              <a:latin typeface="Corbel"/>
            </a:endParaRPr>
          </a:p>
          <a:p>
            <a:pPr lvl="0" defTabSz="914400" fontAlgn="base">
              <a:spcAft>
                <a:spcPts val="600"/>
              </a:spcAft>
              <a:buClr>
                <a:srgbClr val="CC4757"/>
              </a:buClr>
              <a:buSzPct val="70000"/>
            </a:pPr>
            <a:endParaRPr lang="en-US" sz="2000" b="1" dirty="0">
              <a:solidFill>
                <a:schemeClr val="tx2"/>
              </a:solidFill>
              <a:latin typeface="Corbel"/>
            </a:endParaRPr>
          </a:p>
        </p:txBody>
      </p:sp>
      <p:pic>
        <p:nvPicPr>
          <p:cNvPr id="6" name="Picture 5" descr="flagger 4.jpg"/>
          <p:cNvPicPr>
            <a:picLocks noChangeAspect="1"/>
          </p:cNvPicPr>
          <p:nvPr/>
        </p:nvPicPr>
        <p:blipFill>
          <a:blip r:embed="rId6" cstate="print"/>
          <a:stretch>
            <a:fillRect/>
          </a:stretch>
        </p:blipFill>
        <p:spPr>
          <a:xfrm>
            <a:off x="6210950" y="1097477"/>
            <a:ext cx="2306431" cy="3009882"/>
          </a:xfrm>
          <a:prstGeom prst="rect">
            <a:avLst/>
          </a:prstGeom>
        </p:spPr>
      </p:pic>
      <p:pic>
        <p:nvPicPr>
          <p:cNvPr id="8" name="Picture 7">
            <a:extLst>
              <a:ext uri="{FF2B5EF4-FFF2-40B4-BE49-F238E27FC236}">
                <a16:creationId xmlns:a16="http://schemas.microsoft.com/office/drawing/2014/main" xmlns="" id="{33203306-6D00-4074-B478-51AEE870C032}"/>
              </a:ext>
            </a:extLst>
          </p:cNvPr>
          <p:cNvPicPr>
            <a:picLocks noChangeAspect="1"/>
          </p:cNvPicPr>
          <p:nvPr/>
        </p:nvPicPr>
        <p:blipFill>
          <a:blip r:embed="rId7"/>
          <a:stretch>
            <a:fillRect/>
          </a:stretch>
        </p:blipFill>
        <p:spPr>
          <a:xfrm>
            <a:off x="198744" y="5828200"/>
            <a:ext cx="1984898" cy="881295"/>
          </a:xfrm>
          <a:prstGeom prst="rect">
            <a:avLst/>
          </a:prstGeom>
        </p:spPr>
      </p:pic>
    </p:spTree>
    <p:extLst>
      <p:ext uri="{BB962C8B-B14F-4D97-AF65-F5344CB8AC3E}">
        <p14:creationId xmlns:p14="http://schemas.microsoft.com/office/powerpoint/2010/main" val="225084022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NDOT Powerpoint Template Rural Scenic.psd"/>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Powerpoint ndot logo1.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381000"/>
            <a:ext cx="7772400" cy="5029200"/>
          </a:xfrm>
          <a:prstGeom prst="rect">
            <a:avLst/>
          </a:prstGeom>
          <a:effectLst>
            <a:outerShdw blurRad="50800" dist="38100" dir="2700000" algn="tl" rotWithShape="0">
              <a:prstClr val="black">
                <a:alpha val="40000"/>
              </a:prstClr>
            </a:outerShdw>
          </a:effectLst>
        </p:spPr>
      </p:pic>
      <p:pic>
        <p:nvPicPr>
          <p:cNvPr id="9" name="Picture 8" descr="NDOT powerpoint ndot logo 2.eps"/>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7581" y="3271796"/>
            <a:ext cx="7772400" cy="1828800"/>
          </a:xfrm>
          <a:prstGeom prst="rect">
            <a:avLst/>
          </a:prstGeom>
        </p:spPr>
      </p:pic>
      <p:pic>
        <p:nvPicPr>
          <p:cNvPr id="4" name="Picture 3" descr="social icons.ps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2643" y="4945063"/>
            <a:ext cx="6422703" cy="8890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F1EB2AAD-E585-4689-B561-1D8E88EE7C97}"/>
              </a:ext>
            </a:extLst>
          </p:cNvPr>
          <p:cNvPicPr>
            <a:picLocks noChangeAspect="1"/>
          </p:cNvPicPr>
          <p:nvPr/>
        </p:nvPicPr>
        <p:blipFill>
          <a:blip r:embed="rId7"/>
          <a:stretch>
            <a:fillRect/>
          </a:stretch>
        </p:blipFill>
        <p:spPr>
          <a:xfrm>
            <a:off x="198744" y="5828200"/>
            <a:ext cx="1984898" cy="881295"/>
          </a:xfrm>
          <a:prstGeom prst="rect">
            <a:avLst/>
          </a:prstGeom>
        </p:spPr>
      </p:pic>
    </p:spTree>
    <p:extLst>
      <p:ext uri="{BB962C8B-B14F-4D97-AF65-F5344CB8AC3E}">
        <p14:creationId xmlns:p14="http://schemas.microsoft.com/office/powerpoint/2010/main" val="24843775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500"/>
                            </p:stCondLst>
                            <p:childTnLst>
                              <p:par>
                                <p:cTn id="12" presetID="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0-#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ID="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281717" y="2541695"/>
            <a:ext cx="8580563" cy="523220"/>
          </a:xfrm>
          <a:prstGeom prst="rect">
            <a:avLst/>
          </a:prstGeom>
          <a:noFill/>
        </p:spPr>
        <p:txBody>
          <a:bodyPr wrap="square" rtlCol="0">
            <a:spAutoFit/>
          </a:bodyPr>
          <a:lstStyle/>
          <a:p>
            <a:r>
              <a:rPr lang="en-US" sz="2800" dirty="0">
                <a:solidFill>
                  <a:schemeClr val="tx2"/>
                </a:solidFill>
                <a:latin typeface="Arial Black"/>
                <a:cs typeface="Arial Black"/>
              </a:rPr>
              <a:t>SB 53 – Telecom Infrastructure Sharing</a:t>
            </a:r>
          </a:p>
        </p:txBody>
      </p:sp>
      <p:sp>
        <p:nvSpPr>
          <p:cNvPr id="6" name="TextBox 5"/>
          <p:cNvSpPr txBox="1"/>
          <p:nvPr/>
        </p:nvSpPr>
        <p:spPr>
          <a:xfrm>
            <a:off x="198744" y="4589243"/>
            <a:ext cx="8580564" cy="707886"/>
          </a:xfrm>
          <a:prstGeom prst="rect">
            <a:avLst/>
          </a:prstGeom>
          <a:noFill/>
        </p:spPr>
        <p:txBody>
          <a:bodyPr wrap="square" rtlCol="0">
            <a:spAutoFit/>
          </a:bodyPr>
          <a:lstStyle/>
          <a:p>
            <a:pPr algn="just"/>
            <a:r>
              <a:rPr lang="en-US" sz="2000" dirty="0">
                <a:solidFill>
                  <a:schemeClr val="tx2"/>
                </a:solidFill>
                <a:latin typeface="Arial Black"/>
                <a:cs typeface="Arial Black"/>
              </a:rPr>
              <a:t>Denise Inda</a:t>
            </a:r>
          </a:p>
          <a:p>
            <a:r>
              <a:rPr lang="en-US" sz="2000" dirty="0">
                <a:solidFill>
                  <a:schemeClr val="tx2"/>
                </a:solidFill>
                <a:latin typeface="Arial Black"/>
                <a:cs typeface="Arial Black"/>
              </a:rPr>
              <a:t>NDOT Traffic Operations</a:t>
            </a:r>
          </a:p>
        </p:txBody>
      </p:sp>
      <p:pic>
        <p:nvPicPr>
          <p:cNvPr id="8" name="Picture 2" descr="\\datsrv1\003photos share ndot\NDOT SHARED PHOTOS\Statewide NDOT\Projects\2012 Projects before and after\Meadowwood Mall Way Interchange\8.  Meadowwood Mall Project Nov. 2011.JPG"/>
          <p:cNvPicPr>
            <a:picLocks noChangeAspect="1" noChangeArrowheads="1"/>
          </p:cNvPicPr>
          <p:nvPr/>
        </p:nvPicPr>
        <p:blipFill>
          <a:blip r:embed="rId4" cstate="print"/>
          <a:srcRect l="20129" t="44789" r="-390" b="36899"/>
          <a:stretch>
            <a:fillRect/>
          </a:stretch>
        </p:blipFill>
        <p:spPr bwMode="auto">
          <a:xfrm>
            <a:off x="163085" y="3165143"/>
            <a:ext cx="8883483" cy="1351208"/>
          </a:xfrm>
          <a:prstGeom prst="rect">
            <a:avLst/>
          </a:prstGeom>
          <a:noFill/>
        </p:spPr>
      </p:pic>
      <p:pic>
        <p:nvPicPr>
          <p:cNvPr id="10" name="Picture 9">
            <a:extLst>
              <a:ext uri="{FF2B5EF4-FFF2-40B4-BE49-F238E27FC236}">
                <a16:creationId xmlns:a16="http://schemas.microsoft.com/office/drawing/2014/main" xmlns="" id="{548870DA-0C36-46CC-9FA6-A229FD394426}"/>
              </a:ext>
            </a:extLst>
          </p:cNvPr>
          <p:cNvPicPr>
            <a:picLocks noChangeAspect="1"/>
          </p:cNvPicPr>
          <p:nvPr/>
        </p:nvPicPr>
        <p:blipFill>
          <a:blip r:embed="rId5"/>
          <a:stretch>
            <a:fillRect/>
          </a:stretch>
        </p:blipFill>
        <p:spPr>
          <a:xfrm>
            <a:off x="198744" y="5828200"/>
            <a:ext cx="1984898" cy="881295"/>
          </a:xfrm>
          <a:prstGeom prst="rect">
            <a:avLst/>
          </a:prstGeom>
        </p:spPr>
      </p:pic>
    </p:spTree>
    <p:extLst>
      <p:ext uri="{BB962C8B-B14F-4D97-AF65-F5344CB8AC3E}">
        <p14:creationId xmlns:p14="http://schemas.microsoft.com/office/powerpoint/2010/main" val="58599206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3602886" y="903728"/>
            <a:ext cx="1938217"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SB 53 </a:t>
            </a:r>
          </a:p>
        </p:txBody>
      </p:sp>
      <p:sp>
        <p:nvSpPr>
          <p:cNvPr id="12" name="TextBox 11"/>
          <p:cNvSpPr txBox="1"/>
          <p:nvPr/>
        </p:nvSpPr>
        <p:spPr>
          <a:xfrm>
            <a:off x="2183642" y="3065881"/>
            <a:ext cx="4636401" cy="1723549"/>
          </a:xfrm>
          <a:prstGeom prst="rect">
            <a:avLst/>
          </a:prstGeom>
          <a:noFill/>
        </p:spPr>
        <p:txBody>
          <a:bodyPr wrap="square" rtlCol="0">
            <a:spAutoFit/>
          </a:bodyPr>
          <a:lstStyle/>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 Information System </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 Transportation System</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Highway</a:t>
            </a:r>
          </a:p>
        </p:txBody>
      </p:sp>
      <p:pic>
        <p:nvPicPr>
          <p:cNvPr id="6" name="Picture 5">
            <a:extLst>
              <a:ext uri="{FF2B5EF4-FFF2-40B4-BE49-F238E27FC236}">
                <a16:creationId xmlns:a16="http://schemas.microsoft.com/office/drawing/2014/main" xmlns="" id="{60D17D9E-0C3C-4E8A-A0AE-A1C8D59DBE9C}"/>
              </a:ext>
            </a:extLst>
          </p:cNvPr>
          <p:cNvPicPr>
            <a:picLocks noChangeAspect="1"/>
          </p:cNvPicPr>
          <p:nvPr/>
        </p:nvPicPr>
        <p:blipFill>
          <a:blip r:embed="rId4"/>
          <a:stretch>
            <a:fillRect/>
          </a:stretch>
        </p:blipFill>
        <p:spPr>
          <a:xfrm>
            <a:off x="198744" y="5828200"/>
            <a:ext cx="1984898" cy="881295"/>
          </a:xfrm>
          <a:prstGeom prst="rect">
            <a:avLst/>
          </a:prstGeom>
        </p:spPr>
      </p:pic>
      <p:sp>
        <p:nvSpPr>
          <p:cNvPr id="10" name="TextBox 9">
            <a:extLst>
              <a:ext uri="{FF2B5EF4-FFF2-40B4-BE49-F238E27FC236}">
                <a16:creationId xmlns:a16="http://schemas.microsoft.com/office/drawing/2014/main" xmlns="" id="{D190CD5D-02EC-4BBF-A0EC-9DC6C18C6E6C}"/>
              </a:ext>
            </a:extLst>
          </p:cNvPr>
          <p:cNvSpPr txBox="1"/>
          <p:nvPr/>
        </p:nvSpPr>
        <p:spPr>
          <a:xfrm>
            <a:off x="1008784" y="1611614"/>
            <a:ext cx="7126423" cy="954107"/>
          </a:xfrm>
          <a:prstGeom prst="rect">
            <a:avLst/>
          </a:prstGeom>
          <a:noFill/>
        </p:spPr>
        <p:txBody>
          <a:bodyPr wrap="square" rtlCol="0">
            <a:spAutoFit/>
          </a:bodyPr>
          <a:lstStyle/>
          <a:p>
            <a:r>
              <a:rPr lang="en-US" sz="2800" dirty="0">
                <a:solidFill>
                  <a:schemeClr val="tx2">
                    <a:lumMod val="75000"/>
                  </a:schemeClr>
                </a:solidFill>
                <a:latin typeface="Arial Black"/>
                <a:cs typeface="Arial Black"/>
              </a:rPr>
              <a:t>Modified definitions to include fiber optics and related infrastructure </a:t>
            </a:r>
          </a:p>
        </p:txBody>
      </p:sp>
    </p:spTree>
    <p:extLst>
      <p:ext uri="{BB962C8B-B14F-4D97-AF65-F5344CB8AC3E}">
        <p14:creationId xmlns:p14="http://schemas.microsoft.com/office/powerpoint/2010/main" val="2555835120"/>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6616" y="-1"/>
            <a:ext cx="9144000" cy="6858000"/>
          </a:xfrm>
          <a:prstGeom prst="rect">
            <a:avLst/>
          </a:prstGeom>
        </p:spPr>
      </p:pic>
      <p:sp>
        <p:nvSpPr>
          <p:cNvPr id="10" name="TextBox 9"/>
          <p:cNvSpPr txBox="1"/>
          <p:nvPr/>
        </p:nvSpPr>
        <p:spPr>
          <a:xfrm>
            <a:off x="1951661" y="791358"/>
            <a:ext cx="5340267"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NDOT AUTHORITY </a:t>
            </a:r>
          </a:p>
        </p:txBody>
      </p:sp>
      <p:sp>
        <p:nvSpPr>
          <p:cNvPr id="12" name="TextBox 11"/>
          <p:cNvSpPr txBox="1"/>
          <p:nvPr/>
        </p:nvSpPr>
        <p:spPr>
          <a:xfrm>
            <a:off x="1345104" y="3554924"/>
            <a:ext cx="6180560" cy="1723549"/>
          </a:xfrm>
          <a:prstGeom prst="rect">
            <a:avLst/>
          </a:prstGeom>
          <a:noFill/>
        </p:spPr>
        <p:txBody>
          <a:bodyPr wrap="square" rtlCol="0">
            <a:spAutoFit/>
          </a:bodyPr>
          <a:lstStyle/>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Develop regulations and policies</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Enter into an agreement</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Issue an encroachment permit</a:t>
            </a:r>
          </a:p>
        </p:txBody>
      </p:sp>
      <p:pic>
        <p:nvPicPr>
          <p:cNvPr id="7" name="Picture 6">
            <a:extLst>
              <a:ext uri="{FF2B5EF4-FFF2-40B4-BE49-F238E27FC236}">
                <a16:creationId xmlns:a16="http://schemas.microsoft.com/office/drawing/2014/main" xmlns="" id="{8F82F01B-DD86-4BF0-864D-0B6ACF861951}"/>
              </a:ext>
            </a:extLst>
          </p:cNvPr>
          <p:cNvPicPr>
            <a:picLocks noChangeAspect="1"/>
          </p:cNvPicPr>
          <p:nvPr/>
        </p:nvPicPr>
        <p:blipFill>
          <a:blip r:embed="rId4"/>
          <a:stretch>
            <a:fillRect/>
          </a:stretch>
        </p:blipFill>
        <p:spPr>
          <a:xfrm>
            <a:off x="198744" y="5828200"/>
            <a:ext cx="1984898" cy="881295"/>
          </a:xfrm>
          <a:prstGeom prst="rect">
            <a:avLst/>
          </a:prstGeom>
        </p:spPr>
      </p:pic>
      <p:sp>
        <p:nvSpPr>
          <p:cNvPr id="8" name="TextBox 7">
            <a:extLst>
              <a:ext uri="{FF2B5EF4-FFF2-40B4-BE49-F238E27FC236}">
                <a16:creationId xmlns:a16="http://schemas.microsoft.com/office/drawing/2014/main" xmlns="" id="{FB94AEDA-7E4E-4902-A007-4BC62B023001}"/>
              </a:ext>
            </a:extLst>
          </p:cNvPr>
          <p:cNvSpPr txBox="1"/>
          <p:nvPr/>
        </p:nvSpPr>
        <p:spPr>
          <a:xfrm>
            <a:off x="593634" y="2044004"/>
            <a:ext cx="7683500" cy="1384995"/>
          </a:xfrm>
          <a:prstGeom prst="rect">
            <a:avLst/>
          </a:prstGeom>
          <a:noFill/>
        </p:spPr>
        <p:txBody>
          <a:bodyPr wrap="square" rtlCol="0">
            <a:spAutoFit/>
          </a:bodyPr>
          <a:lstStyle/>
          <a:p>
            <a:r>
              <a:rPr lang="en-US" sz="2800" dirty="0">
                <a:solidFill>
                  <a:schemeClr val="tx2">
                    <a:lumMod val="75000"/>
                  </a:schemeClr>
                </a:solidFill>
                <a:latin typeface="Arial Black"/>
                <a:cs typeface="Arial Black"/>
              </a:rPr>
              <a:t>Grant longitudinal access for use of conduit, facilities and wireless access for fair compensation</a:t>
            </a:r>
          </a:p>
        </p:txBody>
      </p:sp>
    </p:spTree>
    <p:extLst>
      <p:ext uri="{BB962C8B-B14F-4D97-AF65-F5344CB8AC3E}">
        <p14:creationId xmlns:p14="http://schemas.microsoft.com/office/powerpoint/2010/main" val="145672023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p:nvSpPr>
        <p:spPr>
          <a:xfrm>
            <a:off x="1044815" y="937642"/>
            <a:ext cx="7667711"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CONTENT OF AGREEMENT</a:t>
            </a:r>
          </a:p>
        </p:txBody>
      </p:sp>
      <p:sp>
        <p:nvSpPr>
          <p:cNvPr id="7" name="TextBox 6"/>
          <p:cNvSpPr txBox="1"/>
          <p:nvPr/>
        </p:nvSpPr>
        <p:spPr>
          <a:xfrm>
            <a:off x="844548" y="2049691"/>
            <a:ext cx="8068243" cy="3354765"/>
          </a:xfrm>
          <a:prstGeom prst="rect">
            <a:avLst/>
          </a:prstGeom>
          <a:noFill/>
        </p:spPr>
        <p:txBody>
          <a:bodyPr wrap="square" rtlCol="0">
            <a:spAutoFit/>
          </a:bodyPr>
          <a:lstStyle/>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Terms of renegotiation</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Terms of maintenance</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Term of 30 years or less</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Does not grant a property interest in a r/w</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Fair, reasonable, competitively neutral, and nondiscriminatory compensation</a:t>
            </a:r>
          </a:p>
        </p:txBody>
      </p:sp>
      <p:pic>
        <p:nvPicPr>
          <p:cNvPr id="6" name="Picture 5">
            <a:extLst>
              <a:ext uri="{FF2B5EF4-FFF2-40B4-BE49-F238E27FC236}">
                <a16:creationId xmlns:a16="http://schemas.microsoft.com/office/drawing/2014/main" xmlns="" id="{CC7D420A-5BC8-4346-94AA-354A12334A43}"/>
              </a:ext>
            </a:extLst>
          </p:cNvPr>
          <p:cNvPicPr>
            <a:picLocks noChangeAspect="1"/>
          </p:cNvPicPr>
          <p:nvPr/>
        </p:nvPicPr>
        <p:blipFill>
          <a:blip r:embed="rId4"/>
          <a:stretch>
            <a:fillRect/>
          </a:stretch>
        </p:blipFill>
        <p:spPr>
          <a:xfrm>
            <a:off x="198744" y="5828200"/>
            <a:ext cx="1984898" cy="881295"/>
          </a:xfrm>
          <a:prstGeom prst="rect">
            <a:avLst/>
          </a:prstGeom>
        </p:spPr>
      </p:pic>
    </p:spTree>
    <p:extLst>
      <p:ext uri="{BB962C8B-B14F-4D97-AF65-F5344CB8AC3E}">
        <p14:creationId xmlns:p14="http://schemas.microsoft.com/office/powerpoint/2010/main" val="3507775811"/>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p:nvSpPr>
        <p:spPr>
          <a:xfrm>
            <a:off x="2336714" y="787580"/>
            <a:ext cx="4829913"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COMPENSATION</a:t>
            </a:r>
          </a:p>
        </p:txBody>
      </p:sp>
      <p:sp>
        <p:nvSpPr>
          <p:cNvPr id="7" name="TextBox 6"/>
          <p:cNvSpPr txBox="1"/>
          <p:nvPr/>
        </p:nvSpPr>
        <p:spPr>
          <a:xfrm>
            <a:off x="720725" y="1720008"/>
            <a:ext cx="7702550" cy="3277820"/>
          </a:xfrm>
          <a:prstGeom prst="rect">
            <a:avLst/>
          </a:prstGeom>
          <a:noFill/>
        </p:spPr>
        <p:txBody>
          <a:bodyPr wrap="square" rtlCol="0">
            <a:spAutoFit/>
          </a:bodyPr>
          <a:lstStyle/>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Based on a fair-trade value</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Cash or in-kind compensation</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Monetary compensation placed in the Highway fund </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In-kind compensation used for statewide telecommunications purposes</a:t>
            </a:r>
          </a:p>
        </p:txBody>
      </p:sp>
      <p:pic>
        <p:nvPicPr>
          <p:cNvPr id="6" name="Picture 5">
            <a:extLst>
              <a:ext uri="{FF2B5EF4-FFF2-40B4-BE49-F238E27FC236}">
                <a16:creationId xmlns:a16="http://schemas.microsoft.com/office/drawing/2014/main" xmlns="" id="{CC7D420A-5BC8-4346-94AA-354A12334A43}"/>
              </a:ext>
            </a:extLst>
          </p:cNvPr>
          <p:cNvPicPr>
            <a:picLocks noChangeAspect="1"/>
          </p:cNvPicPr>
          <p:nvPr/>
        </p:nvPicPr>
        <p:blipFill>
          <a:blip r:embed="rId4"/>
          <a:stretch>
            <a:fillRect/>
          </a:stretch>
        </p:blipFill>
        <p:spPr>
          <a:xfrm>
            <a:off x="198744" y="5828200"/>
            <a:ext cx="1984898" cy="881295"/>
          </a:xfrm>
          <a:prstGeom prst="rect">
            <a:avLst/>
          </a:prstGeom>
        </p:spPr>
      </p:pic>
    </p:spTree>
    <p:extLst>
      <p:ext uri="{BB962C8B-B14F-4D97-AF65-F5344CB8AC3E}">
        <p14:creationId xmlns:p14="http://schemas.microsoft.com/office/powerpoint/2010/main" val="2045131414"/>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3708"/>
            <a:ext cx="9144000" cy="6858000"/>
          </a:xfrm>
          <a:prstGeom prst="rect">
            <a:avLst/>
          </a:prstGeom>
        </p:spPr>
      </p:pic>
      <p:sp>
        <p:nvSpPr>
          <p:cNvPr id="7" name="TextBox 6"/>
          <p:cNvSpPr txBox="1"/>
          <p:nvPr/>
        </p:nvSpPr>
        <p:spPr>
          <a:xfrm>
            <a:off x="2079285" y="937455"/>
            <a:ext cx="5189421"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SB 53 PROGRESS</a:t>
            </a:r>
          </a:p>
        </p:txBody>
      </p:sp>
      <p:sp>
        <p:nvSpPr>
          <p:cNvPr id="12" name="TextBox 11"/>
          <p:cNvSpPr txBox="1"/>
          <p:nvPr/>
        </p:nvSpPr>
        <p:spPr>
          <a:xfrm>
            <a:off x="1906286" y="2323406"/>
            <a:ext cx="5760606" cy="3431709"/>
          </a:xfrm>
          <a:prstGeom prst="rect">
            <a:avLst/>
          </a:prstGeom>
          <a:noFill/>
        </p:spPr>
        <p:txBody>
          <a:bodyPr wrap="square" rtlCol="0">
            <a:spAutoFit/>
          </a:bodyPr>
          <a:lstStyle/>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 Non-interstate Policy</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 Interstate Regulations </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 Master Agreement</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 Location Specific Agreement</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 Telecom Infrastructure</a:t>
            </a:r>
          </a:p>
          <a:p>
            <a:pPr lvl="0" defTabSz="914400" fontAlgn="base">
              <a:spcAft>
                <a:spcPts val="600"/>
              </a:spcAft>
              <a:buClr>
                <a:srgbClr val="CC4757"/>
              </a:buClr>
              <a:buSzPct val="70000"/>
            </a:pPr>
            <a:r>
              <a:rPr lang="en-US" sz="3200" b="1" dirty="0">
                <a:solidFill>
                  <a:schemeClr val="tx2">
                    <a:lumMod val="75000"/>
                  </a:schemeClr>
                </a:solidFill>
                <a:latin typeface="Corbel"/>
                <a:cs typeface="Calibri"/>
              </a:rPr>
              <a:t>     Request Form</a:t>
            </a:r>
          </a:p>
        </p:txBody>
      </p:sp>
      <p:pic>
        <p:nvPicPr>
          <p:cNvPr id="6" name="Picture 5">
            <a:extLst>
              <a:ext uri="{FF2B5EF4-FFF2-40B4-BE49-F238E27FC236}">
                <a16:creationId xmlns:a16="http://schemas.microsoft.com/office/drawing/2014/main" xmlns="" id="{60D17D9E-0C3C-4E8A-A0AE-A1C8D59DBE9C}"/>
              </a:ext>
            </a:extLst>
          </p:cNvPr>
          <p:cNvPicPr>
            <a:picLocks noChangeAspect="1"/>
          </p:cNvPicPr>
          <p:nvPr/>
        </p:nvPicPr>
        <p:blipFill>
          <a:blip r:embed="rId4"/>
          <a:stretch>
            <a:fillRect/>
          </a:stretch>
        </p:blipFill>
        <p:spPr>
          <a:xfrm>
            <a:off x="198744" y="5828200"/>
            <a:ext cx="1984898" cy="881295"/>
          </a:xfrm>
          <a:prstGeom prst="rect">
            <a:avLst/>
          </a:prstGeom>
        </p:spPr>
      </p:pic>
      <p:sp>
        <p:nvSpPr>
          <p:cNvPr id="10" name="TextBox 9">
            <a:extLst>
              <a:ext uri="{FF2B5EF4-FFF2-40B4-BE49-F238E27FC236}">
                <a16:creationId xmlns:a16="http://schemas.microsoft.com/office/drawing/2014/main" xmlns="" id="{D190CD5D-02EC-4BBF-A0EC-9DC6C18C6E6C}"/>
              </a:ext>
            </a:extLst>
          </p:cNvPr>
          <p:cNvSpPr txBox="1"/>
          <p:nvPr/>
        </p:nvSpPr>
        <p:spPr>
          <a:xfrm>
            <a:off x="1301933" y="1569288"/>
            <a:ext cx="6969311" cy="523220"/>
          </a:xfrm>
          <a:prstGeom prst="rect">
            <a:avLst/>
          </a:prstGeom>
          <a:noFill/>
        </p:spPr>
        <p:txBody>
          <a:bodyPr wrap="square" rtlCol="0">
            <a:spAutoFit/>
          </a:bodyPr>
          <a:lstStyle/>
          <a:p>
            <a:r>
              <a:rPr lang="en-US" sz="2800" dirty="0">
                <a:solidFill>
                  <a:schemeClr val="tx2">
                    <a:lumMod val="75000"/>
                  </a:schemeClr>
                </a:solidFill>
                <a:latin typeface="Arial Black"/>
                <a:cs typeface="Arial Black"/>
              </a:rPr>
              <a:t>Interstate &amp; Non-Interstate Routes</a:t>
            </a:r>
          </a:p>
        </p:txBody>
      </p:sp>
    </p:spTree>
    <p:extLst>
      <p:ext uri="{BB962C8B-B14F-4D97-AF65-F5344CB8AC3E}">
        <p14:creationId xmlns:p14="http://schemas.microsoft.com/office/powerpoint/2010/main" val="921269587"/>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xmlns="" id="{E0CE4B9E-8E8C-4E7A-BA94-DD18D0518EB6}"/>
              </a:ext>
            </a:extLst>
          </p:cNvPr>
          <p:cNvPicPr>
            <a:picLocks noChangeAspect="1"/>
          </p:cNvPicPr>
          <p:nvPr/>
        </p:nvPicPr>
        <p:blipFill>
          <a:blip r:embed="rId4"/>
          <a:stretch>
            <a:fillRect/>
          </a:stretch>
        </p:blipFill>
        <p:spPr>
          <a:xfrm>
            <a:off x="198744" y="5828200"/>
            <a:ext cx="1984898" cy="881295"/>
          </a:xfrm>
          <a:prstGeom prst="rect">
            <a:avLst/>
          </a:prstGeom>
        </p:spPr>
      </p:pic>
      <p:sp>
        <p:nvSpPr>
          <p:cNvPr id="6" name="TextBox 5">
            <a:extLst>
              <a:ext uri="{FF2B5EF4-FFF2-40B4-BE49-F238E27FC236}">
                <a16:creationId xmlns:a16="http://schemas.microsoft.com/office/drawing/2014/main" xmlns="" id="{1BFD962E-8820-49E2-A843-4D58360769BE}"/>
              </a:ext>
            </a:extLst>
          </p:cNvPr>
          <p:cNvSpPr txBox="1"/>
          <p:nvPr/>
        </p:nvSpPr>
        <p:spPr>
          <a:xfrm>
            <a:off x="804809" y="2073174"/>
            <a:ext cx="7793089" cy="4416594"/>
          </a:xfrm>
          <a:prstGeom prst="rect">
            <a:avLst/>
          </a:prstGeom>
          <a:noFill/>
        </p:spPr>
        <p:txBody>
          <a:bodyPr wrap="square" rtlCol="0">
            <a:spAutoFit/>
          </a:bodyPr>
          <a:lstStyle/>
          <a:p>
            <a:pPr marL="319088"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Bi-annual planning meetings with providers and state &amp; local agencies</a:t>
            </a:r>
          </a:p>
          <a:p>
            <a:pPr marL="319088"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Establish single POC to simplify inquiries</a:t>
            </a:r>
          </a:p>
          <a:p>
            <a:pPr marL="319088"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Establish valuation process with 5 </a:t>
            </a:r>
            <a:r>
              <a:rPr lang="en-US" sz="3200" b="1" dirty="0" err="1">
                <a:solidFill>
                  <a:schemeClr val="tx2">
                    <a:lumMod val="75000"/>
                  </a:schemeClr>
                </a:solidFill>
                <a:latin typeface="Corbel"/>
                <a:cs typeface="Calibri"/>
              </a:rPr>
              <a:t>yr</a:t>
            </a:r>
            <a:r>
              <a:rPr lang="en-US" sz="3200" b="1" dirty="0">
                <a:solidFill>
                  <a:schemeClr val="tx2">
                    <a:lumMod val="75000"/>
                  </a:schemeClr>
                </a:solidFill>
                <a:latin typeface="Corbel"/>
                <a:cs typeface="Calibri"/>
              </a:rPr>
              <a:t> updates</a:t>
            </a:r>
          </a:p>
          <a:p>
            <a:pPr marL="319088"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Maximize effectiveness of trades</a:t>
            </a:r>
          </a:p>
          <a:p>
            <a:pPr marL="319088"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Keep trade balance sheet</a:t>
            </a:r>
          </a:p>
          <a:p>
            <a:pPr marL="319088" indent="-319088" defTabSz="914400" fontAlgn="base">
              <a:spcAft>
                <a:spcPts val="600"/>
              </a:spcAft>
              <a:buClr>
                <a:srgbClr val="CC4757"/>
              </a:buClr>
              <a:buSzPct val="70000"/>
              <a:buFont typeface="Wingdings 2" pitchFamily="18" charset="2"/>
              <a:buChar char=""/>
            </a:pPr>
            <a:endParaRPr lang="en-US" sz="3200" b="1" dirty="0">
              <a:solidFill>
                <a:schemeClr val="tx2">
                  <a:lumMod val="75000"/>
                </a:schemeClr>
              </a:solidFill>
              <a:latin typeface="Corbel"/>
              <a:cs typeface="Calibri"/>
            </a:endParaRPr>
          </a:p>
        </p:txBody>
      </p:sp>
      <p:sp>
        <p:nvSpPr>
          <p:cNvPr id="7" name="TextBox 6">
            <a:extLst>
              <a:ext uri="{FF2B5EF4-FFF2-40B4-BE49-F238E27FC236}">
                <a16:creationId xmlns:a16="http://schemas.microsoft.com/office/drawing/2014/main" xmlns="" id="{7F91409A-4DD3-499D-B996-85CD7D1C3375}"/>
              </a:ext>
            </a:extLst>
          </p:cNvPr>
          <p:cNvSpPr txBox="1"/>
          <p:nvPr/>
        </p:nvSpPr>
        <p:spPr>
          <a:xfrm>
            <a:off x="2183642" y="1196997"/>
            <a:ext cx="5323746"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BEST PRACTICES</a:t>
            </a:r>
          </a:p>
        </p:txBody>
      </p:sp>
    </p:spTree>
    <p:extLst>
      <p:ext uri="{BB962C8B-B14F-4D97-AF65-F5344CB8AC3E}">
        <p14:creationId xmlns:p14="http://schemas.microsoft.com/office/powerpoint/2010/main" val="115825355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DOT Powerpoint Template Rural Scenic body.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TextBox 9"/>
          <p:cNvSpPr txBox="1"/>
          <p:nvPr/>
        </p:nvSpPr>
        <p:spPr>
          <a:xfrm>
            <a:off x="3015445" y="787580"/>
            <a:ext cx="3113109" cy="707886"/>
          </a:xfrm>
          <a:prstGeom prst="rect">
            <a:avLst/>
          </a:prstGeom>
          <a:noFill/>
        </p:spPr>
        <p:txBody>
          <a:bodyPr wrap="square" rtlCol="0">
            <a:spAutoFit/>
          </a:bodyPr>
          <a:lstStyle/>
          <a:p>
            <a:r>
              <a:rPr lang="en-US" sz="4000" dirty="0">
                <a:solidFill>
                  <a:schemeClr val="tx2">
                    <a:lumMod val="75000"/>
                  </a:schemeClr>
                </a:solidFill>
                <a:latin typeface="Arial Black"/>
                <a:cs typeface="Arial Black"/>
              </a:rPr>
              <a:t>BENEFITS</a:t>
            </a:r>
          </a:p>
        </p:txBody>
      </p:sp>
      <p:sp>
        <p:nvSpPr>
          <p:cNvPr id="7" name="TextBox 6"/>
          <p:cNvSpPr txBox="1"/>
          <p:nvPr/>
        </p:nvSpPr>
        <p:spPr>
          <a:xfrm>
            <a:off x="720725" y="1720008"/>
            <a:ext cx="7702550" cy="3847207"/>
          </a:xfrm>
          <a:prstGeom prst="rect">
            <a:avLst/>
          </a:prstGeom>
          <a:noFill/>
        </p:spPr>
        <p:txBody>
          <a:bodyPr wrap="square" rtlCol="0">
            <a:spAutoFit/>
          </a:bodyPr>
          <a:lstStyle/>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Expands infrastructure statewide</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Reaches underserved and unserved areas</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Attracts fiber telecom providers to cities and counties</a:t>
            </a:r>
          </a:p>
          <a:p>
            <a:pPr marL="319088" lvl="0" indent="-319088" defTabSz="914400" fontAlgn="base">
              <a:spcAft>
                <a:spcPts val="600"/>
              </a:spcAft>
              <a:buClr>
                <a:srgbClr val="CC4757"/>
              </a:buClr>
              <a:buSzPct val="70000"/>
              <a:buFont typeface="Wingdings 2" pitchFamily="18" charset="2"/>
              <a:buChar char=""/>
            </a:pPr>
            <a:r>
              <a:rPr lang="en-US" sz="3200" b="1" dirty="0">
                <a:solidFill>
                  <a:schemeClr val="tx2">
                    <a:lumMod val="75000"/>
                  </a:schemeClr>
                </a:solidFill>
                <a:latin typeface="Corbel"/>
                <a:cs typeface="Calibri"/>
              </a:rPr>
              <a:t>Reduces costs through coordinated construction efforts</a:t>
            </a:r>
          </a:p>
          <a:p>
            <a:pPr marL="319088" lvl="0" indent="-319088" defTabSz="914400" fontAlgn="base">
              <a:spcAft>
                <a:spcPts val="600"/>
              </a:spcAft>
              <a:buClr>
                <a:srgbClr val="CC4757"/>
              </a:buClr>
              <a:buSzPct val="70000"/>
              <a:buFont typeface="Wingdings 2" pitchFamily="18" charset="2"/>
              <a:buChar char=""/>
            </a:pPr>
            <a:endParaRPr lang="en-US" sz="3200" b="1" dirty="0">
              <a:solidFill>
                <a:schemeClr val="tx2">
                  <a:lumMod val="75000"/>
                </a:schemeClr>
              </a:solidFill>
              <a:latin typeface="Corbel"/>
              <a:cs typeface="Calibri"/>
            </a:endParaRPr>
          </a:p>
        </p:txBody>
      </p:sp>
      <p:pic>
        <p:nvPicPr>
          <p:cNvPr id="6" name="Picture 5">
            <a:extLst>
              <a:ext uri="{FF2B5EF4-FFF2-40B4-BE49-F238E27FC236}">
                <a16:creationId xmlns:a16="http://schemas.microsoft.com/office/drawing/2014/main" xmlns="" id="{CC7D420A-5BC8-4346-94AA-354A12334A43}"/>
              </a:ext>
            </a:extLst>
          </p:cNvPr>
          <p:cNvPicPr>
            <a:picLocks noChangeAspect="1"/>
          </p:cNvPicPr>
          <p:nvPr/>
        </p:nvPicPr>
        <p:blipFill>
          <a:blip r:embed="rId4"/>
          <a:stretch>
            <a:fillRect/>
          </a:stretch>
        </p:blipFill>
        <p:spPr>
          <a:xfrm>
            <a:off x="198744" y="5828200"/>
            <a:ext cx="1984898" cy="881295"/>
          </a:xfrm>
          <a:prstGeom prst="rect">
            <a:avLst/>
          </a:prstGeom>
        </p:spPr>
      </p:pic>
    </p:spTree>
    <p:extLst>
      <p:ext uri="{BB962C8B-B14F-4D97-AF65-F5344CB8AC3E}">
        <p14:creationId xmlns:p14="http://schemas.microsoft.com/office/powerpoint/2010/main" val="1112293219"/>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14823</TotalTime>
  <Words>1530</Words>
  <Application>Microsoft Office PowerPoint</Application>
  <PresentationFormat>On-screen Show (4:3)</PresentationFormat>
  <Paragraphs>161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Corbel</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Nevada DOT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Barron Lauderbaugh</dc:creator>
  <cp:lastModifiedBy>Jojo Myers</cp:lastModifiedBy>
  <cp:revision>263</cp:revision>
  <cp:lastPrinted>2018-08-15T20:07:13Z</cp:lastPrinted>
  <dcterms:created xsi:type="dcterms:W3CDTF">2015-07-27T18:03:58Z</dcterms:created>
  <dcterms:modified xsi:type="dcterms:W3CDTF">2018-08-16T19:08:11Z</dcterms:modified>
</cp:coreProperties>
</file>